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0" r:id="rId5"/>
    <p:sldMasterId id="2147483676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</p:sldIdLst>
  <p:sldSz cy="6858000" cx="12192000"/>
  <p:notesSz cx="6858000" cy="9144000"/>
  <p:embeddedFontLst>
    <p:embeddedFont>
      <p:font typeface="Jost Light"/>
      <p:regular r:id="rId50"/>
      <p:bold r:id="rId51"/>
      <p:italic r:id="rId52"/>
      <p:boldItalic r:id="rId53"/>
    </p:embeddedFont>
    <p:embeddedFont>
      <p:font typeface="Montserrat"/>
      <p:regular r:id="rId54"/>
      <p:bold r:id="rId55"/>
      <p:italic r:id="rId56"/>
      <p:boldItalic r:id="rId57"/>
    </p:embeddedFont>
    <p:embeddedFont>
      <p:font typeface="Corbel"/>
      <p:regular r:id="rId58"/>
      <p:bold r:id="rId59"/>
      <p:italic r:id="rId60"/>
      <p:boldItalic r:id="rId61"/>
    </p:embeddedFont>
    <p:embeddedFont>
      <p:font typeface="Lato Light"/>
      <p:regular r:id="rId62"/>
      <p:bold r:id="rId63"/>
      <p:italic r:id="rId64"/>
      <p:boldItalic r:id="rId65"/>
    </p:embeddedFont>
    <p:embeddedFont>
      <p:font typeface="Jost Black"/>
      <p:bold r:id="rId66"/>
      <p:boldItalic r:id="rId67"/>
    </p:embeddedFont>
    <p:embeddedFont>
      <p:font typeface="Tahoma"/>
      <p:regular r:id="rId68"/>
      <p:bold r:id="rId69"/>
    </p:embeddedFont>
    <p:embeddedFont>
      <p:font typeface="Helvetica Neue"/>
      <p:regular r:id="rId70"/>
      <p:bold r:id="rId71"/>
      <p:italic r:id="rId72"/>
      <p:boldItalic r:id="rId73"/>
    </p:embeddedFont>
    <p:embeddedFont>
      <p:font typeface="Open Sans"/>
      <p:regular r:id="rId74"/>
      <p:bold r:id="rId75"/>
      <p:italic r:id="rId76"/>
      <p:boldItalic r:id="rId77"/>
    </p:embeddedFont>
    <p:embeddedFont>
      <p:font typeface="Century Gothic"/>
      <p:regular r:id="rId78"/>
      <p:bold r:id="rId79"/>
      <p:italic r:id="rId80"/>
      <p:boldItalic r:id="rId8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82" roundtripDataSignature="AMtx7mjdGqC5wZw0cpH0sCNSv3ji3k+f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80" Type="http://schemas.openxmlformats.org/officeDocument/2006/relationships/font" Target="fonts/CenturyGothic-italic.fntdata"/><Relationship Id="rId82" Type="http://customschemas.google.com/relationships/presentationmetadata" Target="metadata"/><Relationship Id="rId81" Type="http://schemas.openxmlformats.org/officeDocument/2006/relationships/font" Target="fonts/CenturyGothic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3" Type="http://schemas.openxmlformats.org/officeDocument/2006/relationships/font" Target="fonts/HelveticaNeue-boldItalic.fntdata"/><Relationship Id="rId72" Type="http://schemas.openxmlformats.org/officeDocument/2006/relationships/font" Target="fonts/HelveticaNeue-italic.fntdata"/><Relationship Id="rId31" Type="http://schemas.openxmlformats.org/officeDocument/2006/relationships/slide" Target="slides/slide24.xml"/><Relationship Id="rId75" Type="http://schemas.openxmlformats.org/officeDocument/2006/relationships/font" Target="fonts/OpenSans-bold.fntdata"/><Relationship Id="rId30" Type="http://schemas.openxmlformats.org/officeDocument/2006/relationships/slide" Target="slides/slide23.xml"/><Relationship Id="rId74" Type="http://schemas.openxmlformats.org/officeDocument/2006/relationships/font" Target="fonts/OpenSans-regular.fntdata"/><Relationship Id="rId33" Type="http://schemas.openxmlformats.org/officeDocument/2006/relationships/slide" Target="slides/slide26.xml"/><Relationship Id="rId77" Type="http://schemas.openxmlformats.org/officeDocument/2006/relationships/font" Target="fonts/OpenSans-boldItalic.fntdata"/><Relationship Id="rId32" Type="http://schemas.openxmlformats.org/officeDocument/2006/relationships/slide" Target="slides/slide25.xml"/><Relationship Id="rId76" Type="http://schemas.openxmlformats.org/officeDocument/2006/relationships/font" Target="fonts/OpenSans-italic.fntdata"/><Relationship Id="rId35" Type="http://schemas.openxmlformats.org/officeDocument/2006/relationships/slide" Target="slides/slide28.xml"/><Relationship Id="rId79" Type="http://schemas.openxmlformats.org/officeDocument/2006/relationships/font" Target="fonts/CenturyGothic-bold.fntdata"/><Relationship Id="rId34" Type="http://schemas.openxmlformats.org/officeDocument/2006/relationships/slide" Target="slides/slide27.xml"/><Relationship Id="rId78" Type="http://schemas.openxmlformats.org/officeDocument/2006/relationships/font" Target="fonts/CenturyGothic-regular.fntdata"/><Relationship Id="rId71" Type="http://schemas.openxmlformats.org/officeDocument/2006/relationships/font" Target="fonts/HelveticaNeue-bold.fntdata"/><Relationship Id="rId70" Type="http://schemas.openxmlformats.org/officeDocument/2006/relationships/font" Target="fonts/HelveticaNeue-regular.fntdata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LatoLight-regular.fntdata"/><Relationship Id="rId61" Type="http://schemas.openxmlformats.org/officeDocument/2006/relationships/font" Target="fonts/Corbel-boldItalic.fntdata"/><Relationship Id="rId20" Type="http://schemas.openxmlformats.org/officeDocument/2006/relationships/slide" Target="slides/slide13.xml"/><Relationship Id="rId64" Type="http://schemas.openxmlformats.org/officeDocument/2006/relationships/font" Target="fonts/LatoLight-italic.fntdata"/><Relationship Id="rId63" Type="http://schemas.openxmlformats.org/officeDocument/2006/relationships/font" Target="fonts/LatoLight-bold.fntdata"/><Relationship Id="rId22" Type="http://schemas.openxmlformats.org/officeDocument/2006/relationships/slide" Target="slides/slide15.xml"/><Relationship Id="rId66" Type="http://schemas.openxmlformats.org/officeDocument/2006/relationships/font" Target="fonts/JostBlack-bold.fntdata"/><Relationship Id="rId21" Type="http://schemas.openxmlformats.org/officeDocument/2006/relationships/slide" Target="slides/slide14.xml"/><Relationship Id="rId65" Type="http://schemas.openxmlformats.org/officeDocument/2006/relationships/font" Target="fonts/LatoLight-boldItalic.fntdata"/><Relationship Id="rId24" Type="http://schemas.openxmlformats.org/officeDocument/2006/relationships/slide" Target="slides/slide17.xml"/><Relationship Id="rId68" Type="http://schemas.openxmlformats.org/officeDocument/2006/relationships/font" Target="fonts/Tahoma-regular.fntdata"/><Relationship Id="rId23" Type="http://schemas.openxmlformats.org/officeDocument/2006/relationships/slide" Target="slides/slide16.xml"/><Relationship Id="rId67" Type="http://schemas.openxmlformats.org/officeDocument/2006/relationships/font" Target="fonts/JostBlack-boldItalic.fntdata"/><Relationship Id="rId60" Type="http://schemas.openxmlformats.org/officeDocument/2006/relationships/font" Target="fonts/Corbel-italic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69" Type="http://schemas.openxmlformats.org/officeDocument/2006/relationships/font" Target="fonts/Tahoma-bold.fntdata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JostLight-bold.fntdata"/><Relationship Id="rId50" Type="http://schemas.openxmlformats.org/officeDocument/2006/relationships/font" Target="fonts/JostLight-regular.fntdata"/><Relationship Id="rId53" Type="http://schemas.openxmlformats.org/officeDocument/2006/relationships/font" Target="fonts/JostLight-boldItalic.fntdata"/><Relationship Id="rId52" Type="http://schemas.openxmlformats.org/officeDocument/2006/relationships/font" Target="fonts/JostLight-italic.fntdata"/><Relationship Id="rId11" Type="http://schemas.openxmlformats.org/officeDocument/2006/relationships/slide" Target="slides/slide4.xml"/><Relationship Id="rId55" Type="http://schemas.openxmlformats.org/officeDocument/2006/relationships/font" Target="fonts/Montserrat-bold.fntdata"/><Relationship Id="rId10" Type="http://schemas.openxmlformats.org/officeDocument/2006/relationships/slide" Target="slides/slide3.xml"/><Relationship Id="rId54" Type="http://schemas.openxmlformats.org/officeDocument/2006/relationships/font" Target="fonts/Montserrat-regular.fntdata"/><Relationship Id="rId13" Type="http://schemas.openxmlformats.org/officeDocument/2006/relationships/slide" Target="slides/slide6.xml"/><Relationship Id="rId57" Type="http://schemas.openxmlformats.org/officeDocument/2006/relationships/font" Target="fonts/Montserrat-boldItalic.fntdata"/><Relationship Id="rId12" Type="http://schemas.openxmlformats.org/officeDocument/2006/relationships/slide" Target="slides/slide5.xml"/><Relationship Id="rId56" Type="http://schemas.openxmlformats.org/officeDocument/2006/relationships/font" Target="fonts/Montserrat-italic.fntdata"/><Relationship Id="rId15" Type="http://schemas.openxmlformats.org/officeDocument/2006/relationships/slide" Target="slides/slide8.xml"/><Relationship Id="rId59" Type="http://schemas.openxmlformats.org/officeDocument/2006/relationships/font" Target="fonts/Corbel-bold.fntdata"/><Relationship Id="rId14" Type="http://schemas.openxmlformats.org/officeDocument/2006/relationships/slide" Target="slides/slide7.xml"/><Relationship Id="rId58" Type="http://schemas.openxmlformats.org/officeDocument/2006/relationships/font" Target="fonts/Corbel-regular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56" name="Google Shape;25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9309934a74_0_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12" name="Google Shape;412;g39309934a74_0_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9309934a74_1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22" name="Google Shape;422;g39309934a74_1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39309934a74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31" name="Google Shape;431;g39309934a74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930a792e3f_0_6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g3930a792e3f_0_6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3930a792e3f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3930a792e3f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3930a792e3f_0_1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g3930a792e3f_0_1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3930a792e3f_0_2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g3930a792e3f_0_2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9309934a74_0_12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g39309934a74_0_12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39309934a74_1_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22" name="Google Shape;522;g39309934a74_1_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39309934a74_1_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33" name="Google Shape;533;g39309934a74_1_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39309934a74_0_4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47" name="Google Shape;547;g39309934a74_0_4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39309934a74_0_4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57" name="Google Shape;557;g39309934a74_0_4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39309934a74_0_5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69" name="Google Shape;569;g39309934a74_0_5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39309934a74_0_7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81" name="Google Shape;581;g39309934a74_0_7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39309934a74_0_7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93" name="Google Shape;593;g39309934a74_0_7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9309934a74_1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04" name="Google Shape;604;g39309934a74_1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39309934a74_0_10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39309934a74_0_10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39309934a74_0_9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22" name="Google Shape;622;g39309934a74_0_9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39309934a74_0_9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32" name="Google Shape;632;g39309934a74_0_9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39309934a74_0_9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39309934a74_0_9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75" name="Google Shape;27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39309934a74_0_10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Google Shape;649;g39309934a74_0_10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39309934a74_0_8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39309934a74_0_8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39309934a74_0_2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g39309934a74_0_2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39309934a74_0_7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39309934a74_0_7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39309934a74_0_7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39309934a74_0_7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39309934a74_0_7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Google Shape;684;g39309934a74_0_7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9309934a74_0_7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39309934a74_0_7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39309934a74_0_7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39309934a74_0_7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39309934a74_0_8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39309934a74_0_8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39309934a74_0_8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g39309934a74_0_8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930a792e3f_0_4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g3930a792e3f_0_4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39309934a74_0_12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3" name="Google Shape;723;g39309934a74_0_12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9309934a74_0_12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1" name="Google Shape;731;g39309934a74_0_12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930a792e3f_0_5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30" name="Google Shape;330;g3930a792e3f_0_5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9309934a74_0_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75" name="Google Shape;375;g39309934a74_0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9309934a74_0_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85" name="Google Shape;385;g39309934a74_0_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39309934a74_0_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94" name="Google Shape;394;g39309934a74_0_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9309934a74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03" name="Google Shape;403;g39309934a74_0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1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1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/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99" name="Google Shape;99;p12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2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2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3"/>
          <p:cNvSpPr txBox="1"/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3"/>
          <p:cNvSpPr txBox="1"/>
          <p:nvPr>
            <p:ph idx="1" type="body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105" name="Google Shape;105;p13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3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3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4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1" name="Google Shape;111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14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4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4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 txBox="1"/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5"/>
          <p:cNvSpPr txBox="1"/>
          <p:nvPr>
            <p:ph idx="1" type="body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5"/>
          <p:cNvSpPr txBox="1"/>
          <p:nvPr>
            <p:ph idx="2" type="body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15"/>
          <p:cNvSpPr txBox="1"/>
          <p:nvPr>
            <p:ph idx="3" type="body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5"/>
          <p:cNvSpPr txBox="1"/>
          <p:nvPr>
            <p:ph idx="4" type="body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15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5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5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6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6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6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6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7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7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8"/>
          <p:cNvSpPr txBox="1"/>
          <p:nvPr>
            <p:ph idx="1" type="body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6" name="Google Shape;136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7" name="Google Shape;137;p18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18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18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9"/>
          <p:cNvSpPr/>
          <p:nvPr>
            <p:ph idx="2" type="pic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4" name="Google Shape;144;p19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19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19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0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0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0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1"/>
          <p:cNvSpPr txBox="1"/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1"/>
          <p:cNvSpPr txBox="1"/>
          <p:nvPr>
            <p:ph idx="1" type="body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2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9309934a74_0_22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g39309934a74_0_227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g39309934a74_0_22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TI_2 столбца">
  <p:cSld name="NTI_2 столбца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9309934a74_0_383"/>
          <p:cNvSpPr txBox="1"/>
          <p:nvPr>
            <p:ph idx="1" type="subTitle"/>
          </p:nvPr>
        </p:nvSpPr>
        <p:spPr>
          <a:xfrm>
            <a:off x="605938" y="1440336"/>
            <a:ext cx="10951500" cy="4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54350" lIns="108725" spcFirstLastPara="1" rIns="108725" wrap="square" tIns="54350">
            <a:sp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Corbel"/>
                <a:ea typeface="Corbel"/>
                <a:cs typeface="Corbel"/>
                <a:sym typeface="Corbel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g39309934a74_0_383"/>
          <p:cNvSpPr txBox="1"/>
          <p:nvPr>
            <p:ph type="ctrTitle"/>
          </p:nvPr>
        </p:nvSpPr>
        <p:spPr>
          <a:xfrm>
            <a:off x="6342161" y="823206"/>
            <a:ext cx="5215200" cy="405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16925">
            <a:sp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820"/>
              </a:buClr>
              <a:buSzPts val="3500"/>
              <a:buFont typeface="Tahoma"/>
              <a:buNone/>
              <a:defRPr b="1" sz="2800">
                <a:solidFill>
                  <a:schemeClr val="accent6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g39309934a74_0_383"/>
          <p:cNvSpPr txBox="1"/>
          <p:nvPr>
            <p:ph idx="2" type="body"/>
          </p:nvPr>
        </p:nvSpPr>
        <p:spPr>
          <a:xfrm>
            <a:off x="6479242" y="3356340"/>
            <a:ext cx="5078100" cy="30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•"/>
              <a:defRPr sz="1400">
                <a:latin typeface="Corbel"/>
                <a:ea typeface="Corbel"/>
                <a:cs typeface="Corbel"/>
                <a:sym typeface="Corbe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67" name="Google Shape;167;g39309934a74_0_383"/>
          <p:cNvSpPr txBox="1"/>
          <p:nvPr>
            <p:ph idx="3" type="body"/>
          </p:nvPr>
        </p:nvSpPr>
        <p:spPr>
          <a:xfrm>
            <a:off x="605938" y="3356340"/>
            <a:ext cx="5078100" cy="30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latin typeface="Corbel"/>
                <a:ea typeface="Corbel"/>
                <a:cs typeface="Corbel"/>
                <a:sym typeface="Corbe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68" name="Google Shape;168;g39309934a74_0_38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05938" y="333707"/>
            <a:ext cx="883346" cy="894388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g39309934a74_0_383"/>
          <p:cNvSpPr txBox="1"/>
          <p:nvPr/>
        </p:nvSpPr>
        <p:spPr>
          <a:xfrm>
            <a:off x="11089637" y="6424613"/>
            <a:ext cx="4314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‹#›</a:t>
            </a:fld>
            <a:r>
              <a:rPr b="0" i="0" lang="ru-RU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endParaRPr b="0" i="0" sz="3600" u="none" cap="none" strike="noStrike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НТО_таблицы">
  <p:cSld name="НТО_таблицы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g39309934a74_0_47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05938" y="333707"/>
            <a:ext cx="883346" cy="89438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39309934a74_0_476"/>
          <p:cNvSpPr txBox="1"/>
          <p:nvPr/>
        </p:nvSpPr>
        <p:spPr>
          <a:xfrm>
            <a:off x="11402009" y="6464806"/>
            <a:ext cx="4314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‹#›</a:t>
            </a:fld>
            <a:r>
              <a:rPr b="0" i="0" lang="ru-RU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endParaRPr/>
          </a:p>
        </p:txBody>
      </p:sp>
      <p:sp>
        <p:nvSpPr>
          <p:cNvPr id="173" name="Google Shape;173;g39309934a74_0_476"/>
          <p:cNvSpPr txBox="1"/>
          <p:nvPr>
            <p:ph type="title"/>
          </p:nvPr>
        </p:nvSpPr>
        <p:spPr>
          <a:xfrm>
            <a:off x="993775" y="772370"/>
            <a:ext cx="105156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rbel"/>
              <a:buNone/>
              <a:defRPr b="1"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9309934a74_0_88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g39309934a74_0_881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9250" lvl="0" marL="457200">
              <a:spcBef>
                <a:spcPts val="1000"/>
              </a:spcBef>
              <a:spcAft>
                <a:spcPts val="0"/>
              </a:spcAft>
              <a:buSzPts val="1900"/>
              <a:buChar char="•"/>
              <a:defRPr sz="1900"/>
            </a:lvl1pPr>
            <a:lvl2pPr indent="-330200" lvl="1" marL="9144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177" name="Google Shape;177;g39309934a74_0_881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9250" lvl="0" marL="457200">
              <a:spcBef>
                <a:spcPts val="1000"/>
              </a:spcBef>
              <a:spcAft>
                <a:spcPts val="0"/>
              </a:spcAft>
              <a:buSzPts val="1900"/>
              <a:buChar char="•"/>
              <a:defRPr sz="1900"/>
            </a:lvl1pPr>
            <a:lvl2pPr indent="-330200" lvl="1" marL="9144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178" name="Google Shape;178;g39309934a74_0_88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930a792e3f_0_500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g3930a792e3f_0_500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8" name="Google Shape;188;g3930a792e3f_0_50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g3930a792e3f_0_50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g3930a792e3f_0_50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930a792e3f_0_50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g3930a792e3f_0_50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g3930a792e3f_0_50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930a792e3f_0_51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g3930a792e3f_0_510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8" name="Google Shape;198;g3930a792e3f_0_51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9" name="Google Shape;199;g3930a792e3f_0_51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g3930a792e3f_0_51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930a792e3f_0_516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g3930a792e3f_0_516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4" name="Google Shape;204;g3930a792e3f_0_51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g3930a792e3f_0_51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g3930a792e3f_0_51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930a792e3f_0_52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g3930a792e3f_0_522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0" name="Google Shape;210;g3930a792e3f_0_522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1" name="Google Shape;211;g3930a792e3f_0_52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g3930a792e3f_0_52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3" name="Google Shape;213;g3930a792e3f_0_52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930a792e3f_0_529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g3930a792e3f_0_529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7" name="Google Shape;217;g3930a792e3f_0_529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8" name="Google Shape;218;g3930a792e3f_0_529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9" name="Google Shape;219;g3930a792e3f_0_529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0" name="Google Shape;220;g3930a792e3f_0_52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g3930a792e3f_0_52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g3930a792e3f_0_52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930a792e3f_0_53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g3930a792e3f_0_53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g3930a792e3f_0_53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g3930a792e3f_0_53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930a792e3f_0_543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g3930a792e3f_0_543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31" name="Google Shape;231;g3930a792e3f_0_543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32" name="Google Shape;232;g3930a792e3f_0_54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3" name="Google Shape;233;g3930a792e3f_0_54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4" name="Google Shape;234;g3930a792e3f_0_54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930a792e3f_0_550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7" name="Google Shape;237;g3930a792e3f_0_550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238" name="Google Shape;238;g3930a792e3f_0_550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39" name="Google Shape;239;g3930a792e3f_0_55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0" name="Google Shape;240;g3930a792e3f_0_55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1" name="Google Shape;241;g3930a792e3f_0_55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930a792e3f_0_55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4" name="Google Shape;244;g3930a792e3f_0_557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g3930a792e3f_0_55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6" name="Google Shape;246;g3930a792e3f_0_55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7" name="Google Shape;247;g3930a792e3f_0_55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930a792e3f_0_563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0" name="Google Shape;250;g3930a792e3f_0_563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1" name="Google Shape;251;g3930a792e3f_0_56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2" name="Google Shape;252;g3930a792e3f_0_56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3" name="Google Shape;253;g3930a792e3f_0_56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2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2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0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b="0" i="0" sz="4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7" name="Google Shape;87;p10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8" name="Google Shape;88;p10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9" name="Google Shape;89;p10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930a792e3f_0_49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1" name="Google Shape;181;g3930a792e3f_0_494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2" name="Google Shape;182;g3930a792e3f_0_49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3" name="Google Shape;183;g3930a792e3f_0_49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4" name="Google Shape;184;g3930a792e3f_0_49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2.jp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2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30.png"/><Relationship Id="rId5" Type="http://schemas.openxmlformats.org/officeDocument/2006/relationships/image" Target="../media/image2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Relationship Id="rId4" Type="http://schemas.openxmlformats.org/officeDocument/2006/relationships/image" Target="../media/image55.png"/><Relationship Id="rId5" Type="http://schemas.openxmlformats.org/officeDocument/2006/relationships/image" Target="../media/image36.jpg"/></Relationships>
</file>

<file path=ppt/slides/_rels/slide14.xml.rels><?xml version="1.0" encoding="UTF-8" standalone="yes"?><Relationships xmlns="http://schemas.openxmlformats.org/package/2006/relationships"><Relationship Id="rId11" Type="http://schemas.openxmlformats.org/officeDocument/2006/relationships/image" Target="../media/image50.png"/><Relationship Id="rId10" Type="http://schemas.openxmlformats.org/officeDocument/2006/relationships/image" Target="../media/image45.png"/><Relationship Id="rId13" Type="http://schemas.openxmlformats.org/officeDocument/2006/relationships/image" Target="../media/image56.png"/><Relationship Id="rId12" Type="http://schemas.openxmlformats.org/officeDocument/2006/relationships/image" Target="../media/image44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3.png"/><Relationship Id="rId4" Type="http://schemas.openxmlformats.org/officeDocument/2006/relationships/image" Target="../media/image35.png"/><Relationship Id="rId9" Type="http://schemas.openxmlformats.org/officeDocument/2006/relationships/image" Target="../media/image37.png"/><Relationship Id="rId15" Type="http://schemas.openxmlformats.org/officeDocument/2006/relationships/image" Target="../media/image16.png"/><Relationship Id="rId14" Type="http://schemas.openxmlformats.org/officeDocument/2006/relationships/image" Target="../media/image38.png"/><Relationship Id="rId5" Type="http://schemas.openxmlformats.org/officeDocument/2006/relationships/image" Target="../media/image49.png"/><Relationship Id="rId6" Type="http://schemas.openxmlformats.org/officeDocument/2006/relationships/image" Target="../media/image39.png"/><Relationship Id="rId7" Type="http://schemas.openxmlformats.org/officeDocument/2006/relationships/image" Target="../media/image32.png"/><Relationship Id="rId8" Type="http://schemas.openxmlformats.org/officeDocument/2006/relationships/image" Target="../media/image4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1.jpg"/><Relationship Id="rId4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4.png"/><Relationship Id="rId4" Type="http://schemas.openxmlformats.org/officeDocument/2006/relationships/image" Target="../media/image16.png"/><Relationship Id="rId5" Type="http://schemas.openxmlformats.org/officeDocument/2006/relationships/hyperlink" Target="https://journal.kruzhok.org/tpost/hbtmc2vnt1-nauchno-tehnicheskie-kruzhki-v-ekosistem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5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Relationship Id="rId4" Type="http://schemas.openxmlformats.org/officeDocument/2006/relationships/image" Target="../media/image65.png"/><Relationship Id="rId5" Type="http://schemas.openxmlformats.org/officeDocument/2006/relationships/image" Target="../media/image5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Relationship Id="rId4" Type="http://schemas.openxmlformats.org/officeDocument/2006/relationships/hyperlink" Target="https://onti.polyus-nt.ru/course/view.php?id=16" TargetMode="External"/><Relationship Id="rId5" Type="http://schemas.openxmlformats.org/officeDocument/2006/relationships/hyperlink" Target="https://onti.polyus-nt.ru/course/view.php?id=17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png"/><Relationship Id="rId4" Type="http://schemas.openxmlformats.org/officeDocument/2006/relationships/image" Target="../media/image64.png"/><Relationship Id="rId5" Type="http://schemas.openxmlformats.org/officeDocument/2006/relationships/image" Target="../media/image66.png"/><Relationship Id="rId6" Type="http://schemas.openxmlformats.org/officeDocument/2006/relationships/image" Target="../media/image58.png"/></Relationships>
</file>

<file path=ppt/slides/_rels/slide21.xml.rels><?xml version="1.0" encoding="UTF-8" standalone="yes"?><Relationships xmlns="http://schemas.openxmlformats.org/package/2006/relationships"><Relationship Id="rId11" Type="http://schemas.openxmlformats.org/officeDocument/2006/relationships/hyperlink" Target="https://drive.google.com/file/d/1AgmmkKlO_Ispe2veMbxJM-ZkMcX0kqFW/view?usp=sharing" TargetMode="External"/><Relationship Id="rId10" Type="http://schemas.openxmlformats.org/officeDocument/2006/relationships/hyperlink" Target="http://www.intelmeal.ru/" TargetMode="External"/><Relationship Id="rId13" Type="http://schemas.openxmlformats.org/officeDocument/2006/relationships/hyperlink" Target="https://biomolecula.ru/articles/nutrigenomika-pitanie-vs-zabolevaniia" TargetMode="External"/><Relationship Id="rId12" Type="http://schemas.openxmlformats.org/officeDocument/2006/relationships/hyperlink" Target="https://www.youtube.com/playlist?list=PLuuqVPlaA-Jf6kDP2Gru1dhOu8mJjBJ6E" TargetMode="Externa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Relationship Id="rId4" Type="http://schemas.openxmlformats.org/officeDocument/2006/relationships/image" Target="../media/image63.jpg"/><Relationship Id="rId9" Type="http://schemas.openxmlformats.org/officeDocument/2006/relationships/hyperlink" Target="https://stepik.org/course/67245/promo" TargetMode="External"/><Relationship Id="rId15" Type="http://schemas.openxmlformats.org/officeDocument/2006/relationships/hyperlink" Target="https://www.youtube.com/playlist?list=PLuuqVPlaA-Jf6kDP2Gru1dhOu8mJjBJ6E" TargetMode="External"/><Relationship Id="rId14" Type="http://schemas.openxmlformats.org/officeDocument/2006/relationships/hyperlink" Target="https://ntcontest.ru/docs/spi-assignements1.pdf" TargetMode="External"/><Relationship Id="rId16" Type="http://schemas.openxmlformats.org/officeDocument/2006/relationships/hyperlink" Target="https://xn----8sbehgcimb3cfabqj3b.xn--p1ai/school/" TargetMode="External"/><Relationship Id="rId5" Type="http://schemas.openxmlformats.org/officeDocument/2006/relationships/hyperlink" Target="https://contest.yandex.ru/contest/67858/enter" TargetMode="External"/><Relationship Id="rId6" Type="http://schemas.openxmlformats.org/officeDocument/2006/relationships/hyperlink" Target="https://stepik.org/course/67899/promo" TargetMode="External"/><Relationship Id="rId7" Type="http://schemas.openxmlformats.org/officeDocument/2006/relationships/hyperlink" Target="https://openedu.ru/course/hse/INTRML/" TargetMode="External"/><Relationship Id="rId8" Type="http://schemas.openxmlformats.org/officeDocument/2006/relationships/hyperlink" Target="https://www.agroinvestor.ru/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Relationship Id="rId4" Type="http://schemas.openxmlformats.org/officeDocument/2006/relationships/hyperlink" Target="https://vk.com/@onti_genome-edu2024" TargetMode="External"/><Relationship Id="rId5" Type="http://schemas.openxmlformats.org/officeDocument/2006/relationships/image" Target="../media/image59.jpg"/><Relationship Id="rId6" Type="http://schemas.openxmlformats.org/officeDocument/2006/relationships/hyperlink" Target="https://vk.com/docs-173786512" TargetMode="External"/><Relationship Id="rId7" Type="http://schemas.openxmlformats.org/officeDocument/2006/relationships/hyperlink" Target="https://www.youtube.com/@nsusynbio" TargetMode="External"/><Relationship Id="rId8" Type="http://schemas.openxmlformats.org/officeDocument/2006/relationships/hyperlink" Target="https://vk.com/video/@nsu_synbio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png"/><Relationship Id="rId4" Type="http://schemas.openxmlformats.org/officeDocument/2006/relationships/hyperlink" Target="https://vk.com/@onti_genome-edu2024" TargetMode="External"/><Relationship Id="rId5" Type="http://schemas.openxmlformats.org/officeDocument/2006/relationships/image" Target="../media/image59.jpg"/><Relationship Id="rId6" Type="http://schemas.openxmlformats.org/officeDocument/2006/relationships/hyperlink" Target="https://vk.com/docs-173786512" TargetMode="External"/><Relationship Id="rId7" Type="http://schemas.openxmlformats.org/officeDocument/2006/relationships/hyperlink" Target="https://www.youtube.com/@nsusynbio" TargetMode="External"/><Relationship Id="rId8" Type="http://schemas.openxmlformats.org/officeDocument/2006/relationships/hyperlink" Target="https://vk.com/video/@nsu_synbio" TargetMode="External"/></Relationships>
</file>

<file path=ppt/slides/_rels/slide24.xml.rels><?xml version="1.0" encoding="UTF-8" standalone="yes"?><Relationships xmlns="http://schemas.openxmlformats.org/package/2006/relationships"><Relationship Id="rId20" Type="http://schemas.openxmlformats.org/officeDocument/2006/relationships/hyperlink" Target="https://onti.polyus-nt.ru/course/view.php?id=20" TargetMode="External"/><Relationship Id="rId11" Type="http://schemas.openxmlformats.org/officeDocument/2006/relationships/hyperlink" Target="https://www.youtube.com/watch?v=SR2ettkhmio" TargetMode="External"/><Relationship Id="rId10" Type="http://schemas.openxmlformats.org/officeDocument/2006/relationships/hyperlink" Target="https://www.youtube.com/watch?v=DycYyYBwb9E" TargetMode="External"/><Relationship Id="rId13" Type="http://schemas.openxmlformats.org/officeDocument/2006/relationships/hyperlink" Target="https://stepik.org/course/66646/promo" TargetMode="External"/><Relationship Id="rId12" Type="http://schemas.openxmlformats.org/officeDocument/2006/relationships/hyperlink" Target="https://stepik.org/course/66634/promo" TargetMode="Externa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1.png"/><Relationship Id="rId4" Type="http://schemas.openxmlformats.org/officeDocument/2006/relationships/hyperlink" Target="https://onti.polyus-nt.ru/course/view.php?id=17" TargetMode="External"/><Relationship Id="rId9" Type="http://schemas.openxmlformats.org/officeDocument/2006/relationships/hyperlink" Target="http://www.compression.ru/arctest/descript/methods.htm" TargetMode="External"/><Relationship Id="rId15" Type="http://schemas.openxmlformats.org/officeDocument/2006/relationships/hyperlink" Target="https://stepik.org/course/67/promo" TargetMode="External"/><Relationship Id="rId14" Type="http://schemas.openxmlformats.org/officeDocument/2006/relationships/hyperlink" Target="https://onti.polyus-nt.ru/course/view.php?id=17" TargetMode="External"/><Relationship Id="rId17" Type="http://schemas.openxmlformats.org/officeDocument/2006/relationships/hyperlink" Target="https://www.livelib.ru/book/1000005181-kod-tajnyj-yazyk-informatiki-charlz-pettsold" TargetMode="External"/><Relationship Id="rId16" Type="http://schemas.openxmlformats.org/officeDocument/2006/relationships/hyperlink" Target="https://stepik.org/course/512/promo" TargetMode="External"/><Relationship Id="rId5" Type="http://schemas.openxmlformats.org/officeDocument/2006/relationships/image" Target="../media/image61.jpg"/><Relationship Id="rId19" Type="http://schemas.openxmlformats.org/officeDocument/2006/relationships/hyperlink" Target="https://onti.polyus-nt.ru/course/view.php?id=3" TargetMode="External"/><Relationship Id="rId6" Type="http://schemas.openxmlformats.org/officeDocument/2006/relationships/hyperlink" Target="https://habr.com/en/post/111336/" TargetMode="External"/><Relationship Id="rId18" Type="http://schemas.openxmlformats.org/officeDocument/2006/relationships/hyperlink" Target="https://openedu.ru/course/hse/PYTHON/" TargetMode="External"/><Relationship Id="rId7" Type="http://schemas.openxmlformats.org/officeDocument/2006/relationships/hyperlink" Target="https://habr.com/en/company/yadro/blog/336286/" TargetMode="External"/><Relationship Id="rId8" Type="http://schemas.openxmlformats.org/officeDocument/2006/relationships/hyperlink" Target="https://habrahabr.ru/post/251295/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1.png"/><Relationship Id="rId4" Type="http://schemas.openxmlformats.org/officeDocument/2006/relationships/image" Target="../media/image84.jpg"/><Relationship Id="rId5" Type="http://schemas.openxmlformats.org/officeDocument/2006/relationships/image" Target="../media/image60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1.png"/><Relationship Id="rId4" Type="http://schemas.openxmlformats.org/officeDocument/2006/relationships/image" Target="../media/image8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1.png"/><Relationship Id="rId4" Type="http://schemas.openxmlformats.org/officeDocument/2006/relationships/image" Target="../media/image6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48.png"/><Relationship Id="rId9" Type="http://schemas.openxmlformats.org/officeDocument/2006/relationships/image" Target="../media/image15.png"/><Relationship Id="rId5" Type="http://schemas.openxmlformats.org/officeDocument/2006/relationships/image" Target="../media/image8.png"/><Relationship Id="rId6" Type="http://schemas.openxmlformats.org/officeDocument/2006/relationships/image" Target="../media/image13.png"/><Relationship Id="rId7" Type="http://schemas.openxmlformats.org/officeDocument/2006/relationships/image" Target="../media/image12.png"/><Relationship Id="rId8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1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70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4.png"/><Relationship Id="rId4" Type="http://schemas.openxmlformats.org/officeDocument/2006/relationships/image" Target="../media/image6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s://ntcontest.ru/study/problembooks/" TargetMode="External"/><Relationship Id="rId4" Type="http://schemas.openxmlformats.org/officeDocument/2006/relationships/hyperlink" Target="https://www.youtube.com/channel/UCZV1CNpOrDNj7tuWuf35lgw/videos" TargetMode="External"/><Relationship Id="rId9" Type="http://schemas.openxmlformats.org/officeDocument/2006/relationships/image" Target="../media/image77.png"/><Relationship Id="rId5" Type="http://schemas.openxmlformats.org/officeDocument/2006/relationships/hyperlink" Target="https://ntcontest.ru/tracks/nto-school/" TargetMode="External"/><Relationship Id="rId6" Type="http://schemas.openxmlformats.org/officeDocument/2006/relationships/hyperlink" Target="https://ntcontest.ru/study/" TargetMode="External"/><Relationship Id="rId7" Type="http://schemas.openxmlformats.org/officeDocument/2006/relationships/hyperlink" Target="http://clc.to/tech-library" TargetMode="External"/><Relationship Id="rId8" Type="http://schemas.openxmlformats.org/officeDocument/2006/relationships/hyperlink" Target="https://stepik.org/catalog/search?q=%D0%9D%D0%A2%D0%9E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6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41.xml.rels><?xml version="1.0" encoding="UTF-8" standalone="yes"?><Relationships xmlns="http://schemas.openxmlformats.org/package/2006/relationships"><Relationship Id="rId11" Type="http://schemas.openxmlformats.org/officeDocument/2006/relationships/hyperlink" Target="mailto:INFO@NTCONTEST.RU" TargetMode="External"/><Relationship Id="rId10" Type="http://schemas.openxmlformats.org/officeDocument/2006/relationships/hyperlink" Target="http://www.ntcontest.ru/" TargetMode="External"/><Relationship Id="rId13" Type="http://schemas.openxmlformats.org/officeDocument/2006/relationships/image" Target="../media/image72.gif"/><Relationship Id="rId12" Type="http://schemas.openxmlformats.org/officeDocument/2006/relationships/image" Target="../media/image80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hyperlink" Target="http://vk.com/nticontest" TargetMode="External"/><Relationship Id="rId5" Type="http://schemas.openxmlformats.org/officeDocument/2006/relationships/image" Target="../media/image4.png"/><Relationship Id="rId6" Type="http://schemas.openxmlformats.org/officeDocument/2006/relationships/hyperlink" Target="http://vk.com/nticontest" TargetMode="External"/><Relationship Id="rId7" Type="http://schemas.openxmlformats.org/officeDocument/2006/relationships/hyperlink" Target="http://vk.com/nticontest" TargetMode="External"/><Relationship Id="rId8" Type="http://schemas.openxmlformats.org/officeDocument/2006/relationships/hyperlink" Target="https://t.me/nto_olympiada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78.png"/><Relationship Id="rId4" Type="http://schemas.openxmlformats.org/officeDocument/2006/relationships/image" Target="../media/image73.png"/><Relationship Id="rId5" Type="http://schemas.openxmlformats.org/officeDocument/2006/relationships/image" Target="../media/image76.png"/><Relationship Id="rId6" Type="http://schemas.openxmlformats.org/officeDocument/2006/relationships/image" Target="../media/image75.png"/><Relationship Id="rId7" Type="http://schemas.openxmlformats.org/officeDocument/2006/relationships/image" Target="../media/image79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31.png"/><Relationship Id="rId10" Type="http://schemas.openxmlformats.org/officeDocument/2006/relationships/image" Target="../media/image42.png"/><Relationship Id="rId12" Type="http://schemas.openxmlformats.org/officeDocument/2006/relationships/image" Target="../media/image27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34.png"/><Relationship Id="rId9" Type="http://schemas.openxmlformats.org/officeDocument/2006/relationships/image" Target="../media/image17.png"/><Relationship Id="rId5" Type="http://schemas.openxmlformats.org/officeDocument/2006/relationships/image" Target="../media/image19.png"/><Relationship Id="rId6" Type="http://schemas.openxmlformats.org/officeDocument/2006/relationships/image" Target="../media/image40.png"/><Relationship Id="rId7" Type="http://schemas.openxmlformats.org/officeDocument/2006/relationships/image" Target="../media/image14.jpg"/><Relationship Id="rId8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26.png"/><Relationship Id="rId5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"/>
          <p:cNvPicPr preferRelativeResize="0"/>
          <p:nvPr/>
        </p:nvPicPr>
        <p:blipFill rotWithShape="1">
          <a:blip r:embed="rId3">
            <a:alphaModFix/>
          </a:blip>
          <a:srcRect b="26492" l="8776" r="20441" t="2725"/>
          <a:stretch/>
        </p:blipFill>
        <p:spPr>
          <a:xfrm>
            <a:off x="0" y="-1"/>
            <a:ext cx="12192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"/>
          <p:cNvSpPr/>
          <p:nvPr/>
        </p:nvSpPr>
        <p:spPr>
          <a:xfrm>
            <a:off x="0" y="65"/>
            <a:ext cx="12192000" cy="6858000"/>
          </a:xfrm>
          <a:prstGeom prst="rect">
            <a:avLst/>
          </a:prstGeom>
          <a:solidFill>
            <a:srgbClr val="001F82">
              <a:alpha val="52941"/>
            </a:srgbClr>
          </a:solidFill>
          <a:ln>
            <a:noFill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"/>
          <p:cNvSpPr txBox="1"/>
          <p:nvPr>
            <p:ph type="ctrTitle"/>
          </p:nvPr>
        </p:nvSpPr>
        <p:spPr>
          <a:xfrm>
            <a:off x="407368" y="2204864"/>
            <a:ext cx="11089232" cy="217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Open Sans"/>
              <a:buNone/>
            </a:pPr>
            <a:r>
              <a:rPr b="1" lang="ru-RU" sz="4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Курс «Введение в организацию кружковой деятельности»</a:t>
            </a:r>
            <a:endParaRPr b="1" sz="4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1" name="Google Shape;26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479" y="461531"/>
            <a:ext cx="1594543" cy="76069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"/>
          <p:cNvSpPr txBox="1"/>
          <p:nvPr/>
        </p:nvSpPr>
        <p:spPr>
          <a:xfrm>
            <a:off x="9565639" y="461531"/>
            <a:ext cx="2626400" cy="9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500">
            <a:spAutoFit/>
          </a:bodyPr>
          <a:lstStyle/>
          <a:p>
            <a:pPr indent="0" lvl="0" marL="16933" marR="0" rtl="0" algn="l">
              <a:lnSpc>
                <a:spcPct val="1002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Думать.</a:t>
            </a:r>
            <a:endParaRPr b="1" i="0" sz="19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6933" marR="0" rtl="0" algn="l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Действовать.</a:t>
            </a:r>
            <a:endParaRPr b="1" i="0" sz="19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6933" marR="0" rtl="0" algn="l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Достигать.</a:t>
            </a:r>
            <a:endParaRPr b="1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3" name="Google Shape;263;p1"/>
          <p:cNvSpPr txBox="1"/>
          <p:nvPr/>
        </p:nvSpPr>
        <p:spPr>
          <a:xfrm>
            <a:off x="863272" y="5643431"/>
            <a:ext cx="3000480" cy="314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500">
            <a:spAutoFit/>
          </a:bodyPr>
          <a:lstStyle/>
          <a:p>
            <a:pPr indent="0" lvl="0" marL="16933" marR="0" rtl="0" algn="l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28.01.2026-28.02.2026</a:t>
            </a:r>
            <a:endParaRPr b="1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1"/>
          <p:cNvSpPr txBox="1"/>
          <p:nvPr/>
        </p:nvSpPr>
        <p:spPr>
          <a:xfrm>
            <a:off x="8832304" y="5643430"/>
            <a:ext cx="3000480" cy="314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500">
            <a:spAutoFit/>
          </a:bodyPr>
          <a:lstStyle/>
          <a:p>
            <a:pPr indent="0" lvl="0" marL="16933" marR="0" rtl="0" algn="r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г. Сургут</a:t>
            </a:r>
            <a:endParaRPr b="1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9309934a74_0_14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5" name="Google Shape;415;g39309934a74_0_14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g39309934a74_0_14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НТО Junior для 5-7 классов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17" name="Google Shape;417;g39309934a74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g39309934a74_0_14"/>
          <p:cNvSpPr txBox="1"/>
          <p:nvPr/>
        </p:nvSpPr>
        <p:spPr>
          <a:xfrm>
            <a:off x="170425" y="1072450"/>
            <a:ext cx="118731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>
                <a:latin typeface="Open Sans"/>
                <a:ea typeface="Open Sans"/>
                <a:cs typeface="Open Sans"/>
                <a:sym typeface="Open Sans"/>
              </a:rPr>
              <a:t>НТО Junior – это командные инженерные соревнования для школьников 5−7 классов, где они знакомятся с востребованными современными технологиями, начинают освоение актуальных компетенций и делают</a:t>
            </a:r>
            <a:endParaRPr sz="22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>
                <a:latin typeface="Open Sans"/>
                <a:ea typeface="Open Sans"/>
                <a:cs typeface="Open Sans"/>
                <a:sym typeface="Open Sans"/>
              </a:rPr>
              <a:t>первые шаги в роли инженеров будущего</a:t>
            </a:r>
            <a:endParaRPr sz="22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19" name="Google Shape;419;g39309934a74_0_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48650"/>
            <a:ext cx="11875359" cy="37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39309934a74_1_39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5" name="Google Shape;425;g39309934a74_1_39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g39309934a74_1_39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Сферы НТО Junior в 2025 году</a:t>
            </a:r>
            <a:endParaRPr b="1" sz="2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27" name="Google Shape;427;g39309934a74_1_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g39309934a74_1_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54851"/>
            <a:ext cx="11903079" cy="557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39309934a74_0_7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4" name="Google Shape;434;g39309934a74_0_7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g39309934a74_0_7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Уроки НТО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36" name="Google Shape;436;g39309934a74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g39309934a74_0_7"/>
          <p:cNvSpPr txBox="1"/>
          <p:nvPr/>
        </p:nvSpPr>
        <p:spPr>
          <a:xfrm>
            <a:off x="7626725" y="1072425"/>
            <a:ext cx="43038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>
                <a:latin typeface="Open Sans"/>
                <a:ea typeface="Open Sans"/>
                <a:cs typeface="Open Sans"/>
                <a:sym typeface="Open Sans"/>
              </a:rPr>
              <a:t>Урок НТО – это профориентационное занятие, которое показывает, как школьные предметы связаны с современными технологиями и реальными задачами.</a:t>
            </a:r>
            <a:endParaRPr sz="22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38" name="Google Shape;438;g39309934a74_0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075" y="1119578"/>
            <a:ext cx="7227835" cy="5738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g39309934a74_0_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45522" y="3608527"/>
            <a:ext cx="4440226" cy="3262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3930a792e3f_0_6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1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5" name="Google Shape;445;g3930a792e3f_0_688"/>
          <p:cNvCxnSpPr/>
          <p:nvPr/>
        </p:nvCxnSpPr>
        <p:spPr>
          <a:xfrm flipH="1" rot="10800000">
            <a:off x="162114" y="939445"/>
            <a:ext cx="9826200" cy="30300"/>
          </a:xfrm>
          <a:prstGeom prst="straightConnector1">
            <a:avLst/>
          </a:prstGeom>
          <a:noFill/>
          <a:ln cap="flat" cmpd="sng" w="38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6" name="Google Shape;446;g3930a792e3f_0_688"/>
          <p:cNvSpPr/>
          <p:nvPr/>
        </p:nvSpPr>
        <p:spPr>
          <a:xfrm>
            <a:off x="329040" y="126000"/>
            <a:ext cx="11862600" cy="6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100" lIns="60100" spcFirstLastPara="1" rIns="60100" wrap="square" tIns="6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rgbClr val="BCFFFF"/>
                </a:solidFill>
                <a:latin typeface="Trebuchet MS"/>
                <a:ea typeface="Trebuchet MS"/>
                <a:cs typeface="Trebuchet MS"/>
                <a:sym typeface="Trebuchet MS"/>
              </a:rPr>
              <a:t>Новое качество образования</a:t>
            </a:r>
            <a:endParaRPr b="0" sz="22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g3930a792e3f_0_688"/>
          <p:cNvSpPr/>
          <p:nvPr/>
        </p:nvSpPr>
        <p:spPr>
          <a:xfrm>
            <a:off x="5075199" y="1966568"/>
            <a:ext cx="6665700" cy="47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2100" strike="noStrike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Не запоминать </a:t>
            </a: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информацию, а </a:t>
            </a:r>
            <a:r>
              <a:rPr b="0" lang="ru-RU" sz="2100" strike="noStrike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быть способным: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</a:pP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Порождать новые знания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</a:pP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Запускать и доводить до реализации проекты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</a:pP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Работать в команде для решения общей задачи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</a:pP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Осуществлять коммуникацию в глобальном мире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</a:pP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Быть осознанным, целеполагаться относительно региональных, страновых, глобальных проблем</a:t>
            </a:r>
            <a:endParaRPr/>
          </a:p>
          <a:p>
            <a:pPr indent="-209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b="0" sz="2100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2100" strike="noStrike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Работа на переднем крае </a:t>
            </a: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знаний, технологий, гуманитарных практик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100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2100" strike="noStrike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Поддержание разновозрастной среды </a:t>
            </a:r>
            <a:r>
              <a:rPr b="0" lang="ru-RU" sz="2100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развития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</a:pPr>
            <a:r>
              <a:rPr lang="ru-RU" sz="21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Кружок как среда для развития в течение всей жизни</a:t>
            </a:r>
            <a:endParaRPr/>
          </a:p>
        </p:txBody>
      </p:sp>
      <p:pic>
        <p:nvPicPr>
          <p:cNvPr id="448" name="Google Shape;448;g3930a792e3f_0_6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89927" y="318776"/>
            <a:ext cx="1643378" cy="425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g3930a792e3f_0_6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75985" y="851702"/>
            <a:ext cx="1517279" cy="950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g3930a792e3f_0_688"/>
          <p:cNvPicPr preferRelativeResize="0"/>
          <p:nvPr/>
        </p:nvPicPr>
        <p:blipFill rotWithShape="1">
          <a:blip r:embed="rId5">
            <a:alphaModFix/>
          </a:blip>
          <a:srcRect b="0" l="10605" r="10605" t="0"/>
          <a:stretch/>
        </p:blipFill>
        <p:spPr>
          <a:xfrm>
            <a:off x="171084" y="1394253"/>
            <a:ext cx="4805379" cy="5307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930a792e3f_0_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1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g3930a792e3f_0_0"/>
          <p:cNvSpPr/>
          <p:nvPr/>
        </p:nvSpPr>
        <p:spPr>
          <a:xfrm>
            <a:off x="11616960" y="6288480"/>
            <a:ext cx="586500" cy="5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g3930a792e3f_0_0"/>
          <p:cNvSpPr/>
          <p:nvPr/>
        </p:nvSpPr>
        <p:spPr>
          <a:xfrm>
            <a:off x="241592" y="212119"/>
            <a:ext cx="11418000" cy="9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100" lIns="60100" spcFirstLastPara="1" rIns="60100" wrap="square" tIns="6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rgbClr val="BCFFFF"/>
                </a:solidFill>
                <a:latin typeface="Trebuchet MS"/>
                <a:ea typeface="Trebuchet MS"/>
                <a:cs typeface="Trebuchet MS"/>
                <a:sym typeface="Trebuchet MS"/>
              </a:rPr>
              <a:t>Технологические кружки нового поколения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200">
                <a:solidFill>
                  <a:srgbClr val="BCFFFF"/>
                </a:solidFill>
                <a:latin typeface="Trebuchet MS"/>
                <a:ea typeface="Trebuchet MS"/>
                <a:cs typeface="Trebuchet MS"/>
                <a:sym typeface="Trebuchet MS"/>
              </a:rPr>
              <a:t>Передовой край технологического развития</a:t>
            </a:r>
            <a:endParaRPr b="0" sz="22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8" name="Google Shape;458;g3930a792e3f_0_0"/>
          <p:cNvCxnSpPr/>
          <p:nvPr/>
        </p:nvCxnSpPr>
        <p:spPr>
          <a:xfrm flipH="1" rot="10800000">
            <a:off x="25196" y="1269374"/>
            <a:ext cx="9826200" cy="30300"/>
          </a:xfrm>
          <a:prstGeom prst="straightConnector1">
            <a:avLst/>
          </a:prstGeom>
          <a:noFill/>
          <a:ln cap="flat" cmpd="sng" w="38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9" name="Google Shape;459;g3930a792e3f_0_0"/>
          <p:cNvSpPr/>
          <p:nvPr/>
        </p:nvSpPr>
        <p:spPr>
          <a:xfrm>
            <a:off x="951840" y="5154748"/>
            <a:ext cx="43950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g3930a792e3f_0_0"/>
          <p:cNvSpPr/>
          <p:nvPr/>
        </p:nvSpPr>
        <p:spPr>
          <a:xfrm>
            <a:off x="838080" y="1844908"/>
            <a:ext cx="3157200" cy="9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 	 	 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g3930a792e3f_0_0"/>
          <p:cNvSpPr/>
          <p:nvPr/>
        </p:nvSpPr>
        <p:spPr>
          <a:xfrm>
            <a:off x="4433040" y="1958308"/>
            <a:ext cx="2955000" cy="19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 	 	 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	 	 	 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	 	 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1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g3930a792e3f_0_0"/>
          <p:cNvSpPr/>
          <p:nvPr/>
        </p:nvSpPr>
        <p:spPr>
          <a:xfrm>
            <a:off x="4665731" y="1475575"/>
            <a:ext cx="2842200" cy="1141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075" lIns="103075" spcFirstLastPara="1" rIns="103075" wrap="square" tIns="103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8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Робототехника: беспилотный транспорт, логистические системы, БПЛА, подводные роботы</a:t>
            </a:r>
            <a:endParaRPr b="0" sz="1578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g3930a792e3f_0_0"/>
          <p:cNvSpPr/>
          <p:nvPr/>
        </p:nvSpPr>
        <p:spPr>
          <a:xfrm>
            <a:off x="1182156" y="1653302"/>
            <a:ext cx="2198400" cy="1138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2825" lIns="102825" spcFirstLastPara="1" rIns="102825" wrap="square" tIns="102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4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Системы связи, спутникостроение и анализ космических снимков</a:t>
            </a:r>
            <a:endParaRPr b="0" sz="1574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g3930a792e3f_0_0"/>
          <p:cNvSpPr/>
          <p:nvPr/>
        </p:nvSpPr>
        <p:spPr>
          <a:xfrm>
            <a:off x="8553058" y="1456395"/>
            <a:ext cx="2854500" cy="1146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525" lIns="103525" spcFirstLastPara="1" rIns="103525" wrap="square" tIns="1035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4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 	 	 		</a:t>
            </a:r>
            <a:endParaRPr b="0" sz="124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4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24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4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24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8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Инженерные биотехнологии: геномное редактирование и агробиотехнологии</a:t>
            </a:r>
            <a:endParaRPr b="0" sz="158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4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24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4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24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4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b="0" sz="124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4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g3930a792e3f_0_0"/>
          <p:cNvSpPr/>
          <p:nvPr/>
        </p:nvSpPr>
        <p:spPr>
          <a:xfrm>
            <a:off x="1208071" y="2992756"/>
            <a:ext cx="2265300" cy="829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2825" lIns="102825" spcFirstLastPara="1" rIns="102825" wrap="square" tIns="102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37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 	 	 		</a:t>
            </a:r>
            <a:endParaRPr b="0" sz="1237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37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237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37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237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4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Интеллектуальная энергетика</a:t>
            </a:r>
            <a:endParaRPr b="0" sz="1574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37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endParaRPr b="0" sz="1237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37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0" sz="1237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237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b="0" sz="1237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37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g3930a792e3f_0_0"/>
          <p:cNvSpPr/>
          <p:nvPr/>
        </p:nvSpPr>
        <p:spPr>
          <a:xfrm>
            <a:off x="4665731" y="2694547"/>
            <a:ext cx="2701500" cy="1141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075" lIns="103075" spcFirstLastPara="1" rIns="103075" wrap="square" tIns="103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8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Искусственный интеллект, большие данные и машинное обучение</a:t>
            </a:r>
            <a:endParaRPr b="0" sz="1578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g3930a792e3f_0_0"/>
          <p:cNvSpPr/>
          <p:nvPr/>
        </p:nvSpPr>
        <p:spPr>
          <a:xfrm>
            <a:off x="4665731" y="4077104"/>
            <a:ext cx="2641200" cy="956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075" lIns="103075" spcFirstLastPara="1" rIns="103075" wrap="square" tIns="103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8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Виртуальная и дополненная реальность</a:t>
            </a:r>
            <a:endParaRPr b="0" sz="1578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g3930a792e3f_0_0"/>
          <p:cNvSpPr/>
          <p:nvPr/>
        </p:nvSpPr>
        <p:spPr>
          <a:xfrm>
            <a:off x="1185800" y="4311154"/>
            <a:ext cx="2198400" cy="829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2825" lIns="102825" spcFirstLastPara="1" rIns="102825" wrap="square" tIns="102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4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Умное </a:t>
            </a:r>
            <a:endParaRPr b="0" sz="1574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4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производство</a:t>
            </a:r>
            <a:endParaRPr b="0" sz="1574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g3930a792e3f_0_0"/>
          <p:cNvSpPr/>
          <p:nvPr/>
        </p:nvSpPr>
        <p:spPr>
          <a:xfrm>
            <a:off x="8530635" y="4052928"/>
            <a:ext cx="3129000" cy="960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525" lIns="103525" spcFirstLastPara="1" rIns="103525" wrap="square" tIns="1035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8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Новые </a:t>
            </a:r>
            <a:endParaRPr b="0" sz="158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8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материалы</a:t>
            </a:r>
            <a:endParaRPr b="0" sz="158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g3930a792e3f_0_0"/>
          <p:cNvSpPr/>
          <p:nvPr/>
        </p:nvSpPr>
        <p:spPr>
          <a:xfrm>
            <a:off x="4622298" y="5662215"/>
            <a:ext cx="2928600" cy="675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075" lIns="103075" spcFirstLastPara="1" rIns="103075" wrap="square" tIns="103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8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Информационная безопасность и финансовые технологии</a:t>
            </a:r>
            <a:endParaRPr b="0" sz="1578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g3930a792e3f_0_0"/>
          <p:cNvSpPr/>
          <p:nvPr/>
        </p:nvSpPr>
        <p:spPr>
          <a:xfrm>
            <a:off x="1021404" y="5707295"/>
            <a:ext cx="2198400" cy="674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2825" lIns="102825" spcFirstLastPara="1" rIns="102825" wrap="square" tIns="102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4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Нейротехнологии </a:t>
            </a:r>
            <a:endParaRPr b="0" sz="1574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74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когнитивистика</a:t>
            </a:r>
            <a:endParaRPr b="0" sz="1574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g3930a792e3f_0_0"/>
          <p:cNvSpPr/>
          <p:nvPr/>
        </p:nvSpPr>
        <p:spPr>
          <a:xfrm>
            <a:off x="8530635" y="5522218"/>
            <a:ext cx="2652600" cy="924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525" lIns="103525" spcFirstLastPara="1" rIns="103525" wrap="square" tIns="1035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8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Технологическое решение социальных проблем</a:t>
            </a:r>
            <a:br>
              <a:rPr lang="ru-RU" sz="2038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lang="ru-RU" sz="158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Science Art</a:t>
            </a:r>
            <a:endParaRPr b="0" sz="158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3" name="Google Shape;473;g3930a792e3f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8397" y="3039726"/>
            <a:ext cx="829263" cy="82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g3930a792e3f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8397" y="4311154"/>
            <a:ext cx="829263" cy="82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g3930a792e3f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6040" y="5582177"/>
            <a:ext cx="954381" cy="954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g3930a792e3f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8397" y="1669499"/>
            <a:ext cx="829263" cy="82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g3930a792e3f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79088" y="1429300"/>
            <a:ext cx="956748" cy="956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g3930a792e3f_0_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79088" y="2787097"/>
            <a:ext cx="956748" cy="956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g3930a792e3f_0_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43223" y="4077104"/>
            <a:ext cx="831320" cy="831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g3930a792e3f_0_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641599" y="5477116"/>
            <a:ext cx="831320" cy="831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g3930a792e3f_0_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615795" y="1595823"/>
            <a:ext cx="834934" cy="834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g3930a792e3f_0_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502051" y="2796449"/>
            <a:ext cx="1063237" cy="1063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g3930a792e3f_0_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566873" y="4195209"/>
            <a:ext cx="834934" cy="834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g3930a792e3f_0_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553012" y="5365667"/>
            <a:ext cx="960908" cy="960908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g3930a792e3f_0_0"/>
          <p:cNvSpPr/>
          <p:nvPr/>
        </p:nvSpPr>
        <p:spPr>
          <a:xfrm>
            <a:off x="8653959" y="2782332"/>
            <a:ext cx="2652600" cy="924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103525" lIns="103525" spcFirstLastPara="1" rIns="103525" wrap="square" tIns="1035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1585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Умный город и урбанистика</a:t>
            </a:r>
            <a:endParaRPr b="0" sz="1585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6" name="Google Shape;486;g3930a792e3f_0_0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10389927" y="318776"/>
            <a:ext cx="1643378" cy="425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3930a792e3f_0_111"/>
          <p:cNvSpPr/>
          <p:nvPr/>
        </p:nvSpPr>
        <p:spPr>
          <a:xfrm>
            <a:off x="11520" y="-1680"/>
            <a:ext cx="12192000" cy="6858000"/>
          </a:xfrm>
          <a:prstGeom prst="rect">
            <a:avLst/>
          </a:prstGeom>
          <a:solidFill>
            <a:srgbClr val="0041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g3930a792e3f_0_111"/>
          <p:cNvSpPr/>
          <p:nvPr/>
        </p:nvSpPr>
        <p:spPr>
          <a:xfrm>
            <a:off x="170640" y="190440"/>
            <a:ext cx="11638500" cy="5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100" lIns="60100" spcFirstLastPara="1" rIns="60100" wrap="square" tIns="6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3000" strike="noStrike">
                <a:solidFill>
                  <a:srgbClr val="BCFFFF"/>
                </a:solidFill>
                <a:latin typeface="Trebuchet MS"/>
                <a:ea typeface="Trebuchet MS"/>
                <a:cs typeface="Trebuchet MS"/>
                <a:sym typeface="Trebuchet MS"/>
              </a:rPr>
              <a:t>Направления развития кружка</a:t>
            </a:r>
            <a:endParaRPr b="0" sz="30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3" name="Google Shape;493;g3930a792e3f_0_111"/>
          <p:cNvGrpSpPr/>
          <p:nvPr/>
        </p:nvGrpSpPr>
        <p:grpSpPr>
          <a:xfrm>
            <a:off x="-295320" y="773653"/>
            <a:ext cx="12689565" cy="5946835"/>
            <a:chOff x="-883431" y="104102"/>
            <a:chExt cx="14224375" cy="6795606"/>
          </a:xfrm>
        </p:grpSpPr>
        <p:pic>
          <p:nvPicPr>
            <p:cNvPr id="494" name="Google Shape;494;g3930a792e3f_0_11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940757" y="2050691"/>
              <a:ext cx="6573548" cy="48490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5" name="Google Shape;495;g3930a792e3f_0_111"/>
            <p:cNvSpPr txBox="1"/>
            <p:nvPr/>
          </p:nvSpPr>
          <p:spPr>
            <a:xfrm>
              <a:off x="3954071" y="104102"/>
              <a:ext cx="4921800" cy="180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8450" lIns="96950" spcFirstLastPara="1" rIns="96950" wrap="square" tIns="484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696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Ось 1: Технологический уровень</a:t>
              </a:r>
              <a:endParaRPr sz="1484"/>
            </a:p>
            <a:p>
              <a:pPr indent="0" lvl="0" marL="190863" marR="0" rtl="0" algn="just">
                <a:spcBef>
                  <a:spcPts val="636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1.0.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Знакомство с новыми технологиями  </a:t>
              </a:r>
              <a:endParaRPr sz="1484"/>
            </a:p>
            <a:p>
              <a:pPr indent="0" lvl="0" marL="190863" marR="0" rtl="0" algn="just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1.1.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Освоение существующих технологий  </a:t>
              </a:r>
              <a:endParaRPr sz="1484"/>
            </a:p>
            <a:p>
              <a:pPr indent="0" lvl="0" marL="190863" marR="0" rtl="0" algn="just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1.2.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Применение новых технологий для </a:t>
              </a:r>
              <a:endParaRPr sz="1484"/>
            </a:p>
            <a:p>
              <a:pPr indent="0" lvl="0" marL="190863" marR="0" rtl="0" algn="just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      создания уникальных решений  </a:t>
              </a:r>
              <a:endParaRPr sz="1484"/>
            </a:p>
            <a:p>
              <a:pPr indent="0" lvl="0" marL="190863" marR="0" rtl="0" algn="just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1.3.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Разработка новых технологий  </a:t>
              </a:r>
              <a:endParaRPr sz="1484"/>
            </a:p>
          </p:txBody>
        </p:sp>
        <p:sp>
          <p:nvSpPr>
            <p:cNvPr id="496" name="Google Shape;496;g3930a792e3f_0_111"/>
            <p:cNvSpPr txBox="1"/>
            <p:nvPr/>
          </p:nvSpPr>
          <p:spPr>
            <a:xfrm>
              <a:off x="-564443" y="977748"/>
              <a:ext cx="4011000" cy="285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8450" lIns="96950" spcFirstLastPara="1" rIns="96950" wrap="square" tIns="484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696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Ось 3: Проектная мощность</a:t>
              </a:r>
              <a:endParaRPr sz="1484"/>
            </a:p>
            <a:p>
              <a:pPr indent="0" lvl="0" marL="190863" marR="0" rtl="0" algn="l">
                <a:spcBef>
                  <a:spcPts val="636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3.0.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Решение творческих задач  </a:t>
              </a:r>
              <a:endParaRPr sz="1484"/>
            </a:p>
            <a:p>
              <a:pPr indent="0" lvl="0" marL="190863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3.1.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Учебные проекты, формирующие     культуру проектирования </a:t>
              </a:r>
              <a:endParaRPr sz="1484"/>
            </a:p>
            <a:p>
              <a:pPr indent="0" lvl="0" marL="190863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3.2.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Проекты под заказ, </a:t>
              </a:r>
              <a:b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</a:b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решение задач «заказчика».  </a:t>
              </a:r>
              <a:endParaRPr sz="1484"/>
            </a:p>
            <a:p>
              <a:pPr indent="0" lvl="0" marL="190863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3.3.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Собственные проекты – </a:t>
              </a:r>
              <a:endParaRPr sz="1484"/>
            </a:p>
            <a:p>
              <a:pPr indent="0" lvl="0" marL="190863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решение региональных и общественных проблем   </a:t>
              </a:r>
              <a:endParaRPr sz="1484"/>
            </a:p>
          </p:txBody>
        </p:sp>
        <p:sp>
          <p:nvSpPr>
            <p:cNvPr id="497" name="Google Shape;497;g3930a792e3f_0_111"/>
            <p:cNvSpPr txBox="1"/>
            <p:nvPr/>
          </p:nvSpPr>
          <p:spPr>
            <a:xfrm>
              <a:off x="9438244" y="4120887"/>
              <a:ext cx="3902700" cy="236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8450" lIns="96950" spcFirstLastPara="1" rIns="96950" wrap="square" tIns="484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696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Ось 5: Среда самоопределения</a:t>
              </a:r>
              <a:endParaRPr sz="1484"/>
            </a:p>
            <a:p>
              <a:pPr indent="0" lvl="0" marL="484792" marR="0" rtl="0" algn="l">
                <a:spcBef>
                  <a:spcPts val="636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5.0. 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Занятия по интересам.</a:t>
              </a:r>
              <a:endParaRPr sz="1484"/>
            </a:p>
            <a:p>
              <a:pPr indent="0" lvl="0" marL="484792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5.1.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Самообучение.</a:t>
              </a:r>
              <a:endParaRPr sz="1484"/>
            </a:p>
            <a:p>
              <a:pPr indent="0" lvl="0" marL="484792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5.2.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Самоопределение в проектном коллективе.  </a:t>
              </a:r>
              <a:endParaRPr sz="1484"/>
            </a:p>
            <a:p>
              <a:pPr indent="0" lvl="0" marL="484792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5.3.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Самоопределение в профессиональном поле </a:t>
              </a:r>
              <a:endParaRPr sz="1484"/>
            </a:p>
          </p:txBody>
        </p:sp>
        <p:sp>
          <p:nvSpPr>
            <p:cNvPr id="498" name="Google Shape;498;g3930a792e3f_0_111"/>
            <p:cNvSpPr txBox="1"/>
            <p:nvPr/>
          </p:nvSpPr>
          <p:spPr>
            <a:xfrm>
              <a:off x="9383366" y="870127"/>
              <a:ext cx="3931800" cy="25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8450" lIns="96950" spcFirstLastPara="1" rIns="96950" wrap="square" tIns="484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696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Ось 2: Производство</a:t>
              </a:r>
              <a:endParaRPr sz="1484"/>
            </a:p>
            <a:p>
              <a:pPr indent="0" lvl="0" marL="190863" marR="0" rtl="0" algn="l">
                <a:spcBef>
                  <a:spcPts val="636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2.0.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Творческие макеты </a:t>
              </a:r>
              <a:endParaRPr sz="1484"/>
            </a:p>
            <a:p>
              <a:pPr indent="0" lvl="0" marL="190863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2.1.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Учебные макеты на материале  </a:t>
              </a:r>
              <a:endParaRPr sz="1484"/>
            </a:p>
            <a:p>
              <a:pPr indent="0" lvl="0" marL="190863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2.2.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Создание прототипов, в </a:t>
              </a:r>
              <a:b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</a:b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том числе для индивидуального </a:t>
              </a:r>
              <a:b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</a:b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использования  </a:t>
              </a:r>
              <a:endParaRPr sz="1484"/>
            </a:p>
            <a:p>
              <a:pPr indent="0" lvl="0" marL="190863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2.3.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Производство продуктов и сервисов  </a:t>
              </a:r>
              <a:endParaRPr sz="1484"/>
            </a:p>
          </p:txBody>
        </p:sp>
        <p:sp>
          <p:nvSpPr>
            <p:cNvPr id="499" name="Google Shape;499;g3930a792e3f_0_111"/>
            <p:cNvSpPr txBox="1"/>
            <p:nvPr/>
          </p:nvSpPr>
          <p:spPr>
            <a:xfrm>
              <a:off x="-883431" y="4452767"/>
              <a:ext cx="3902700" cy="233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8450" lIns="96950" spcFirstLastPara="1" rIns="96950" wrap="square" tIns="484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696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Ось 4: Командность</a:t>
              </a:r>
              <a:endParaRPr sz="1484"/>
            </a:p>
            <a:p>
              <a:pPr indent="0" lvl="0" marL="484792" marR="0" rtl="0" algn="l">
                <a:spcBef>
                  <a:spcPts val="636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4.0.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Обучение в группах  </a:t>
              </a:r>
              <a:endParaRPr sz="1484"/>
            </a:p>
            <a:p>
              <a:pPr indent="0" lvl="0" marL="484792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4.1.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Коллективные учебные проекты  </a:t>
              </a:r>
              <a:endParaRPr sz="1484"/>
            </a:p>
            <a:p>
              <a:pPr indent="0" lvl="0" marL="484792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4.2.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Проектные команды и команды в соревнованиях   </a:t>
              </a:r>
              <a:endParaRPr sz="1484"/>
            </a:p>
            <a:p>
              <a:pPr indent="0" lvl="0" marL="484792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4.3. </a:t>
              </a:r>
              <a:r>
                <a:rPr lang="ru-RU" sz="1484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Кружок технологических энтузиастов</a:t>
              </a:r>
              <a:endParaRPr sz="1484"/>
            </a:p>
          </p:txBody>
        </p:sp>
      </p:grpSp>
      <p:pic>
        <p:nvPicPr>
          <p:cNvPr id="500" name="Google Shape;500;g3930a792e3f_0_1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89927" y="318776"/>
            <a:ext cx="1643378" cy="425704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g3930a792e3f_0_111"/>
          <p:cNvSpPr/>
          <p:nvPr/>
        </p:nvSpPr>
        <p:spPr>
          <a:xfrm>
            <a:off x="11352362" y="6288480"/>
            <a:ext cx="851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930a792e3f_0_288"/>
          <p:cNvSpPr/>
          <p:nvPr/>
        </p:nvSpPr>
        <p:spPr>
          <a:xfrm>
            <a:off x="11520" y="-1680"/>
            <a:ext cx="12192000" cy="6858000"/>
          </a:xfrm>
          <a:prstGeom prst="rect">
            <a:avLst/>
          </a:prstGeom>
          <a:solidFill>
            <a:srgbClr val="0041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g3930a792e3f_0_288"/>
          <p:cNvSpPr/>
          <p:nvPr/>
        </p:nvSpPr>
        <p:spPr>
          <a:xfrm>
            <a:off x="11479937" y="6288480"/>
            <a:ext cx="723600" cy="5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g3930a792e3f_0_288"/>
          <p:cNvSpPr/>
          <p:nvPr/>
        </p:nvSpPr>
        <p:spPr>
          <a:xfrm>
            <a:off x="170640" y="190440"/>
            <a:ext cx="11638500" cy="5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100" lIns="60100" spcFirstLastPara="1" rIns="60100" wrap="square" tIns="6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3000" strike="noStrike">
                <a:solidFill>
                  <a:srgbClr val="BCFFFF"/>
                </a:solidFill>
                <a:latin typeface="Trebuchet MS"/>
                <a:ea typeface="Trebuchet MS"/>
                <a:cs typeface="Trebuchet MS"/>
                <a:sym typeface="Trebuchet MS"/>
              </a:rPr>
              <a:t>Направления развития кружка</a:t>
            </a:r>
            <a:endParaRPr b="0" sz="30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9" name="Google Shape;509;g3930a792e3f_0_288"/>
          <p:cNvPicPr preferRelativeResize="0"/>
          <p:nvPr/>
        </p:nvPicPr>
        <p:blipFill rotWithShape="1">
          <a:blip r:embed="rId3">
            <a:alphaModFix/>
          </a:blip>
          <a:srcRect b="6001" l="3944" r="4539" t="4552"/>
          <a:stretch/>
        </p:blipFill>
        <p:spPr>
          <a:xfrm>
            <a:off x="1091274" y="910022"/>
            <a:ext cx="9314901" cy="518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g3930a792e3f_0_2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89927" y="318776"/>
            <a:ext cx="1643378" cy="425704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g3930a792e3f_0_288"/>
          <p:cNvSpPr txBox="1"/>
          <p:nvPr/>
        </p:nvSpPr>
        <p:spPr>
          <a:xfrm>
            <a:off x="5525571" y="6210000"/>
            <a:ext cx="5954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См.: Как стать кружком технологическим кружком</a:t>
            </a:r>
            <a:endParaRPr i="1" sz="18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  <a:hlinkClick r:id="rId5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1800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https://platform.kruzhok.org/toolkit</a:t>
            </a:r>
            <a:endParaRPr i="1" sz="1800">
              <a:solidFill>
                <a:srgbClr val="00B0F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Google Shape;516;g39309934a74_0_12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g39309934a74_0_12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5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g39309934a74_0_12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4" cy="183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g39309934a74_0_12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39309934a74_1_25"/>
          <p:cNvSpPr txBox="1"/>
          <p:nvPr>
            <p:ph idx="12" type="sldNum"/>
          </p:nvPr>
        </p:nvSpPr>
        <p:spPr>
          <a:xfrm>
            <a:off x="86106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5" name="Google Shape;525;g39309934a74_1_25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g39309934a74_1_25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Технологические кружки в ХМАО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27" name="Google Shape;527;g39309934a74_1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g39309934a74_1_25"/>
          <p:cNvSpPr txBox="1"/>
          <p:nvPr>
            <p:ph type="title"/>
          </p:nvPr>
        </p:nvSpPr>
        <p:spPr>
          <a:xfrm>
            <a:off x="316089" y="1037226"/>
            <a:ext cx="10515600" cy="653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/>
              <a:t>25 приоритетных </a:t>
            </a:r>
            <a:r>
              <a:rPr lang="ru-RU" sz="2400"/>
              <a:t>направлений</a:t>
            </a:r>
            <a:endParaRPr sz="2400"/>
          </a:p>
        </p:txBody>
      </p:sp>
      <p:pic>
        <p:nvPicPr>
          <p:cNvPr id="529" name="Google Shape;529;g39309934a74_1_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0622" y="1843326"/>
            <a:ext cx="6318310" cy="486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g39309934a74_1_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61837" y="0"/>
            <a:ext cx="4581554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39309934a74_1_18"/>
          <p:cNvSpPr txBox="1"/>
          <p:nvPr>
            <p:ph idx="12" type="sldNum"/>
          </p:nvPr>
        </p:nvSpPr>
        <p:spPr>
          <a:xfrm>
            <a:off x="86106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6" name="Google Shape;536;g39309934a74_1_18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g39309934a74_1_18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Методическая поддержка технологических кружков со стороны СурГУ и КД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38" name="Google Shape;538;g39309934a74_1_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g39309934a74_1_18"/>
          <p:cNvSpPr txBox="1"/>
          <p:nvPr>
            <p:ph idx="1" type="body"/>
          </p:nvPr>
        </p:nvSpPr>
        <p:spPr>
          <a:xfrm>
            <a:off x="839800" y="1116721"/>
            <a:ext cx="5157900" cy="3651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НТО 8-11 классы</a:t>
            </a:r>
            <a:endParaRPr/>
          </a:p>
        </p:txBody>
      </p:sp>
      <p:sp>
        <p:nvSpPr>
          <p:cNvPr id="540" name="Google Shape;540;g39309934a74_1_18"/>
          <p:cNvSpPr txBox="1"/>
          <p:nvPr>
            <p:ph idx="2" type="body"/>
          </p:nvPr>
        </p:nvSpPr>
        <p:spPr>
          <a:xfrm>
            <a:off x="77275" y="1481825"/>
            <a:ext cx="5672700" cy="506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ru-RU" sz="2200"/>
              <a:t>Интеллектуальные энергетические системы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rgbClr val="1143C0"/>
                </a:solidFill>
              </a:rPr>
              <a:t>Базовый курс: </a:t>
            </a:r>
            <a:r>
              <a:rPr lang="ru-RU" sz="1900" u="sng">
                <a:solidFill>
                  <a:schemeClr val="hlink"/>
                </a:solidFill>
                <a:hlinkClick r:id="rId4"/>
              </a:rPr>
              <a:t>https://onti.polyus-nt.ru/course/view.php?id=16</a:t>
            </a:r>
            <a:br>
              <a:rPr lang="ru-RU" sz="1900">
                <a:solidFill>
                  <a:srgbClr val="1143C0"/>
                </a:solidFill>
              </a:rPr>
            </a:br>
            <a:r>
              <a:rPr lang="ru-RU" sz="1900">
                <a:solidFill>
                  <a:srgbClr val="1143C0"/>
                </a:solidFill>
              </a:rPr>
              <a:t>Разбор задач: https://onti.polyus-nt.ru/course/view.php?id=4</a:t>
            </a:r>
            <a:endParaRPr sz="2200"/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ru-RU" sz="2200"/>
              <a:t>Технологии беспроводной связи</a:t>
            </a:r>
            <a:endParaRPr sz="22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rgbClr val="1143C0"/>
                </a:solidFill>
              </a:rPr>
              <a:t>Базовый курс: </a:t>
            </a:r>
            <a:r>
              <a:rPr lang="ru-RU" sz="1900" u="sng">
                <a:solidFill>
                  <a:schemeClr val="hlink"/>
                </a:solidFill>
                <a:hlinkClick r:id="rId5"/>
              </a:rPr>
              <a:t>https://onti.polyus-nt.ru/course/view.php?id=17</a:t>
            </a:r>
            <a:endParaRPr sz="1900">
              <a:solidFill>
                <a:srgbClr val="1143C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rgbClr val="1143C0"/>
                </a:solidFill>
              </a:rPr>
              <a:t>Разбор задач: https://onti.polyus-nt.ru/course/view.php?id=3</a:t>
            </a:r>
            <a:endParaRPr sz="1900">
              <a:solidFill>
                <a:srgbClr val="1143C0"/>
              </a:solidFill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ru-RU" sz="2200"/>
              <a:t>Инжененрные биологические системы</a:t>
            </a:r>
            <a:endParaRPr sz="22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rgbClr val="1143C0"/>
                </a:solidFill>
              </a:rPr>
              <a:t>Образовательная программа: СурГУ</a:t>
            </a:r>
            <a:endParaRPr sz="2200"/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ru-RU" sz="2200"/>
              <a:t>Геномное редактирование</a:t>
            </a:r>
            <a:endParaRPr sz="22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rgbClr val="1143C0"/>
                </a:solidFill>
              </a:rPr>
              <a:t>Образовательная программа: СурГУ</a:t>
            </a:r>
            <a:endParaRPr sz="2200"/>
          </a:p>
        </p:txBody>
      </p:sp>
      <p:sp>
        <p:nvSpPr>
          <p:cNvPr id="541" name="Google Shape;541;g39309934a74_1_18"/>
          <p:cNvSpPr txBox="1"/>
          <p:nvPr>
            <p:ph idx="3" type="body"/>
          </p:nvPr>
        </p:nvSpPr>
        <p:spPr>
          <a:xfrm>
            <a:off x="6172200" y="1116721"/>
            <a:ext cx="5183100" cy="3651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НТО Junior 5-7 классы</a:t>
            </a:r>
            <a:endParaRPr/>
          </a:p>
        </p:txBody>
      </p:sp>
      <p:sp>
        <p:nvSpPr>
          <p:cNvPr id="542" name="Google Shape;542;g39309934a74_1_18"/>
          <p:cNvSpPr txBox="1"/>
          <p:nvPr>
            <p:ph idx="4" type="body"/>
          </p:nvPr>
        </p:nvSpPr>
        <p:spPr>
          <a:xfrm>
            <a:off x="6256850" y="1515094"/>
            <a:ext cx="5183100" cy="1002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ru-RU" sz="2200"/>
              <a:t>Технологии и киберфизика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ru-RU" sz="2200"/>
              <a:t>Технологии и среда обитания</a:t>
            </a:r>
            <a:endParaRPr sz="2200"/>
          </a:p>
        </p:txBody>
      </p:sp>
      <p:sp>
        <p:nvSpPr>
          <p:cNvPr id="543" name="Google Shape;543;g39309934a74_1_18"/>
          <p:cNvSpPr txBox="1"/>
          <p:nvPr/>
        </p:nvSpPr>
        <p:spPr>
          <a:xfrm>
            <a:off x="6256850" y="2358625"/>
            <a:ext cx="6039600" cy="4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60000" spcFirstLastPara="1" rIns="60000" wrap="square" tIns="600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FFFF"/>
              </a:buClr>
              <a:buSzPts val="7400"/>
              <a:buFont typeface="Arial"/>
              <a:buNone/>
            </a:pPr>
            <a:r>
              <a:rPr b="0" i="0" lang="ru-RU" sz="2400" u="none" cap="none" strike="noStrike">
                <a:solidFill>
                  <a:srgbClr val="1143C0"/>
                </a:solidFill>
                <a:latin typeface="Trebuchet MS"/>
                <a:ea typeface="Trebuchet MS"/>
                <a:cs typeface="Trebuchet MS"/>
                <a:sym typeface="Trebuchet MS"/>
              </a:rPr>
              <a:t>Кружки </a:t>
            </a:r>
            <a:r>
              <a:rPr lang="ru-RU" sz="2400">
                <a:solidFill>
                  <a:srgbClr val="1143C0"/>
                </a:solidFill>
                <a:latin typeface="Trebuchet MS"/>
                <a:ea typeface="Trebuchet MS"/>
                <a:cs typeface="Trebuchet MS"/>
                <a:sym typeface="Trebuchet MS"/>
              </a:rPr>
              <a:t>введения в</a:t>
            </a:r>
            <a:r>
              <a:rPr b="0" i="0" lang="ru-RU" sz="2400" u="none" cap="none" strike="noStrike">
                <a:solidFill>
                  <a:srgbClr val="1143C0"/>
                </a:solidFill>
                <a:latin typeface="Trebuchet MS"/>
                <a:ea typeface="Trebuchet MS"/>
                <a:cs typeface="Trebuchet MS"/>
                <a:sym typeface="Trebuchet MS"/>
              </a:rPr>
              <a:t> киберфизик</a:t>
            </a:r>
            <a:r>
              <a:rPr lang="ru-RU" sz="2200">
                <a:solidFill>
                  <a:srgbClr val="1143C0"/>
                </a:solidFill>
                <a:latin typeface="Trebuchet MS"/>
                <a:ea typeface="Trebuchet MS"/>
                <a:cs typeface="Trebuchet MS"/>
                <a:sym typeface="Trebuchet MS"/>
              </a:rPr>
              <a:t>у</a:t>
            </a:r>
            <a:endParaRPr b="0" i="0" sz="2200" u="none" cap="none" strike="noStrike">
              <a:solidFill>
                <a:srgbClr val="1143C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4" name="Google Shape;544;g39309934a74_1_18"/>
          <p:cNvSpPr txBox="1"/>
          <p:nvPr/>
        </p:nvSpPr>
        <p:spPr>
          <a:xfrm>
            <a:off x="5693514" y="3032700"/>
            <a:ext cx="6632700" cy="38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Программа КД: «Введение в киберфизику» для обучающихся 11-14 лет (стартовый уровень).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ru-RU" sz="1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Суть программы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i="0" lang="ru-RU" sz="1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Доступный для школьников вход в мир разработки и создания приборов с погружением в технологии и принципы в их основе, включая гибкость, перепроектируемость, взаимодействие между собой и с внешним миром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i="0" lang="ru-RU" sz="1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Освоение работы с акустическими и инфр</a:t>
            </a: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а</a:t>
            </a:r>
            <a:r>
              <a:rPr i="0" lang="ru-RU" sz="1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красными сигналами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ru-RU" sz="1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Особенности программы: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ru-RU" sz="1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- </a:t>
            </a:r>
            <a:r>
              <a:rPr i="0" lang="ru-RU" sz="1900" u="none" cap="none" strike="noStrike">
                <a:solidFill>
                  <a:schemeClr val="dk1"/>
                </a:solidFill>
                <a:highlight>
                  <a:srgbClr val="00FFFF"/>
                </a:highlight>
                <a:latin typeface="Open Sans"/>
                <a:ea typeface="Open Sans"/>
                <a:cs typeface="Open Sans"/>
                <a:sym typeface="Open Sans"/>
              </a:rPr>
              <a:t>НТО Junior «Технологии и киберфизические истемы»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chemeClr val="dk1"/>
              </a:solidFill>
              <a:highlight>
                <a:srgbClr val="00FFFF"/>
              </a:highlight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"/>
          <p:cNvSpPr txBox="1"/>
          <p:nvPr/>
        </p:nvSpPr>
        <p:spPr>
          <a:xfrm>
            <a:off x="1199456" y="2158294"/>
            <a:ext cx="10078720" cy="2088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75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Open Sans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ТЕМА 1. </a:t>
            </a:r>
            <a:endParaRPr/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Open Sans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НТО, КРУЖКОВОЕ ДВИЖЕНИЕ, СУЩНОСТЬ ТЕХНОЛОГИЧЕСКИХ КРУЖКОВ</a:t>
            </a:r>
            <a:endParaRPr b="0" i="0" sz="4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71" name="Google Shape;27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6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3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39309934a74_0_480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g39309934a74_0_480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Проблемы, решаемые в кружках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51" name="Google Shape;551;g39309934a74_0_4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g39309934a74_0_4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900" y="1020000"/>
            <a:ext cx="8656826" cy="223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g39309934a74_0_4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62885" y="3230475"/>
            <a:ext cx="8320916" cy="22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Google Shape;554;g39309934a74_0_48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87250" y="5459380"/>
            <a:ext cx="9916201" cy="1539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9309934a74_0_487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60" name="Google Shape;560;g39309934a74_0_487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g39309934a74_0_487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Кружок биотехнологий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62" name="Google Shape;562;g39309934a74_0_4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g39309934a74_0_487"/>
          <p:cNvSpPr txBox="1"/>
          <p:nvPr/>
        </p:nvSpPr>
        <p:spPr>
          <a:xfrm>
            <a:off x="245325" y="1158625"/>
            <a:ext cx="7155600" cy="16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700">
                <a:solidFill>
                  <a:schemeClr val="dk1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Оборудование:</a:t>
            </a:r>
            <a:endParaRPr b="1" sz="17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orbel"/>
              <a:buChar char="●"/>
            </a:pPr>
            <a:r>
              <a:rPr lang="ru-RU" sz="1700">
                <a:solidFill>
                  <a:schemeClr val="dk1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Лаборатория химического анализа</a:t>
            </a:r>
            <a:endParaRPr sz="17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orbel"/>
              <a:buChar char="●"/>
            </a:pPr>
            <a:r>
              <a:rPr lang="ru-RU" sz="1700">
                <a:solidFill>
                  <a:schemeClr val="dk1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Комплект для сборки гидропонной или аэропонной системы</a:t>
            </a:r>
            <a:endParaRPr sz="17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orbel"/>
              <a:buChar char="●"/>
            </a:pPr>
            <a:r>
              <a:rPr lang="ru-RU" sz="1700">
                <a:solidFill>
                  <a:schemeClr val="dk1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Arduino MEGA + набор датчиков</a:t>
            </a:r>
            <a:endParaRPr sz="17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orbel"/>
              <a:buChar char="●"/>
            </a:pPr>
            <a:r>
              <a:rPr lang="ru-RU" sz="1700">
                <a:solidFill>
                  <a:schemeClr val="dk1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Гроубоксы</a:t>
            </a:r>
            <a:endParaRPr sz="17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564" name="Google Shape;564;g39309934a74_0_487"/>
          <p:cNvPicPr preferRelativeResize="0"/>
          <p:nvPr/>
        </p:nvPicPr>
        <p:blipFill rotWithShape="1">
          <a:blip r:embed="rId4">
            <a:alphaModFix/>
          </a:blip>
          <a:srcRect b="0" l="-140" r="139" t="0"/>
          <a:stretch/>
        </p:blipFill>
        <p:spPr>
          <a:xfrm>
            <a:off x="7616497" y="4585188"/>
            <a:ext cx="3601848" cy="2147624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g39309934a74_0_487"/>
          <p:cNvSpPr txBox="1"/>
          <p:nvPr/>
        </p:nvSpPr>
        <p:spPr>
          <a:xfrm>
            <a:off x="7616500" y="1382100"/>
            <a:ext cx="44418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Участники профиля «Инженерные биологические системы: Агробиотехнологии» разработают современные устройства, способные создать оптимальные условия для сохранения, роста и развития биологических объектов различного уровня сложности.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Ссылка на образовательный блок: </a:t>
            </a:r>
            <a:r>
              <a:rPr lang="ru-RU" sz="1800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5"/>
              </a:rPr>
              <a:t>https://contest.yandex.ru/contest/67858/enter</a:t>
            </a:r>
            <a:r>
              <a:rPr lang="ru-RU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566" name="Google Shape;566;g39309934a74_0_487"/>
          <p:cNvSpPr txBox="1"/>
          <p:nvPr/>
        </p:nvSpPr>
        <p:spPr>
          <a:xfrm>
            <a:off x="170425" y="2675100"/>
            <a:ext cx="7230600" cy="50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Материалы для подготовки :</a:t>
            </a:r>
            <a:endParaRPr b="1"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6"/>
              </a:rPr>
              <a:t>Развитие математического мышления для будущих инженеров и исследователей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7"/>
              </a:rPr>
              <a:t>Основы машинного обучения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8"/>
              </a:rPr>
              <a:t>Журнал «Агроинвестор»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9"/>
              </a:rPr>
              <a:t>Программирование на Python: «На старт, внимание, Code!»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0"/>
              </a:rPr>
              <a:t>База данных по пищевой ценности, химическому составу и калорийности пищевых продуктов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1"/>
              </a:rPr>
              <a:t>Материалы заданий НТО по профилю «Современная пищевая инженерия» 2021/2022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2"/>
              </a:rPr>
              <a:t>Вебинары и мастер-классы по подготовке к решению командных задач профиля 2022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3"/>
              </a:rPr>
              <a:t>Биомолекула. Нутригеномика: питание vs. заболевания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4"/>
              </a:rPr>
              <a:t>Материалы заданий НТО по профилю «Современная пищевая инженерия», 2022/2023 уч. год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5"/>
              </a:rPr>
              <a:t>Вебинары и мастер-классы по подготовке к решению командных задач профиля 2022, 2023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●"/>
            </a:pPr>
            <a:r>
              <a:rPr lang="ru-RU" sz="16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6"/>
              </a:rPr>
              <a:t>Федеральный проект «Укрепление общественного здоровья». Курс видео-лекций «Школа здорового питания»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39309934a74_0_501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2" name="Google Shape;572;g39309934a74_0_501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g39309934a74_0_501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Кружок генной инженерии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74" name="Google Shape;574;g39309934a74_0_5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g39309934a74_0_501"/>
          <p:cNvSpPr txBox="1"/>
          <p:nvPr/>
        </p:nvSpPr>
        <p:spPr>
          <a:xfrm>
            <a:off x="532200" y="1692903"/>
            <a:ext cx="5860500" cy="14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Оборудование:</a:t>
            </a:r>
            <a:endParaRPr b="1"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Лаборатория, оборудованная для проведения молекулярно-биологических исследований.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Персональный компьютер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6" name="Google Shape;576;g39309934a74_0_501"/>
          <p:cNvSpPr txBox="1"/>
          <p:nvPr/>
        </p:nvSpPr>
        <p:spPr>
          <a:xfrm>
            <a:off x="6713463" y="1624113"/>
            <a:ext cx="5109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На профиле «Геномное редактирование» участники познакомятся с современными методами молекулярной биологии и биоинформатики, будут работать с продуктами работы системы CRISPR\Cas9.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Ссылка на образовательный блок: </a:t>
            </a:r>
            <a:r>
              <a:rPr lang="ru-RU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https://vk.com/@onti_genome-edu2024</a:t>
            </a: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77" name="Google Shape;577;g39309934a74_0_501"/>
          <p:cNvPicPr preferRelativeResize="0"/>
          <p:nvPr/>
        </p:nvPicPr>
        <p:blipFill rotWithShape="1">
          <a:blip r:embed="rId5">
            <a:alphaModFix/>
          </a:blip>
          <a:srcRect b="0" l="3392" r="3392" t="0"/>
          <a:stretch/>
        </p:blipFill>
        <p:spPr>
          <a:xfrm>
            <a:off x="6827058" y="4078100"/>
            <a:ext cx="3775150" cy="2703398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g39309934a74_0_501"/>
          <p:cNvSpPr txBox="1"/>
          <p:nvPr/>
        </p:nvSpPr>
        <p:spPr>
          <a:xfrm>
            <a:off x="532200" y="4096419"/>
            <a:ext cx="5590200" cy="23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Материалы для подготовки:</a:t>
            </a:r>
            <a:endParaRPr b="1"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 u="sng">
                <a:solidFill>
                  <a:schemeClr val="hlink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  <a:hlinkClick r:id="rId6"/>
              </a:rPr>
              <a:t>Рекомендуемые материалы для подготовки в группе ВК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 u="sng">
                <a:solidFill>
                  <a:schemeClr val="hlink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  <a:hlinkClick r:id="rId7"/>
              </a:rPr>
              <a:t>Материалы курса «Практическая биоинформатика и молекулярная биология»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 u="sng">
                <a:solidFill>
                  <a:schemeClr val="hlink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  <a:hlinkClick r:id="rId8"/>
              </a:rPr>
              <a:t>Цифровая кафедра НГУ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39309934a74_0_730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4" name="Google Shape;584;g39309934a74_0_730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g39309934a74_0_730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Кружок современной энергетики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86" name="Google Shape;586;g39309934a74_0_7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g39309934a74_0_730"/>
          <p:cNvSpPr txBox="1"/>
          <p:nvPr/>
        </p:nvSpPr>
        <p:spPr>
          <a:xfrm>
            <a:off x="532200" y="1692903"/>
            <a:ext cx="5860500" cy="14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Оборудование:</a:t>
            </a:r>
            <a:endParaRPr b="1"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Лаборатория, оборудованная для проведения молекулярно-биологических исследований.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Персональный компьютер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8" name="Google Shape;588;g39309934a74_0_730"/>
          <p:cNvSpPr txBox="1"/>
          <p:nvPr/>
        </p:nvSpPr>
        <p:spPr>
          <a:xfrm>
            <a:off x="6713463" y="1624113"/>
            <a:ext cx="5109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На профиле «Геномное редактирование» участники познакомятся с современными методами молекулярной биологии и биоинформатики, будут работать с продуктами работы системы CRISPR\Cas9.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Ссылка на образовательный блок: </a:t>
            </a:r>
            <a:r>
              <a:rPr lang="ru-RU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https://vk.com/@onti_genome-edu2024</a:t>
            </a: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89" name="Google Shape;589;g39309934a74_0_730"/>
          <p:cNvPicPr preferRelativeResize="0"/>
          <p:nvPr/>
        </p:nvPicPr>
        <p:blipFill rotWithShape="1">
          <a:blip r:embed="rId5">
            <a:alphaModFix/>
          </a:blip>
          <a:srcRect b="0" l="3392" r="3392" t="0"/>
          <a:stretch/>
        </p:blipFill>
        <p:spPr>
          <a:xfrm>
            <a:off x="6827058" y="4078100"/>
            <a:ext cx="3775150" cy="2703398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g39309934a74_0_730"/>
          <p:cNvSpPr txBox="1"/>
          <p:nvPr/>
        </p:nvSpPr>
        <p:spPr>
          <a:xfrm>
            <a:off x="532200" y="4096419"/>
            <a:ext cx="5590200" cy="23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Материалы для подготовки:</a:t>
            </a:r>
            <a:endParaRPr b="1"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 u="sng">
                <a:solidFill>
                  <a:schemeClr val="hlink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  <a:hlinkClick r:id="rId6"/>
              </a:rPr>
              <a:t>Рекомендуемые материалы для подготовки в группе ВК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 u="sng">
                <a:solidFill>
                  <a:schemeClr val="hlink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  <a:hlinkClick r:id="rId7"/>
              </a:rPr>
              <a:t>Материалы курса «Практическая биоинформатика и молекулярная биология»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 u="sng">
                <a:solidFill>
                  <a:schemeClr val="hlink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  <a:hlinkClick r:id="rId8"/>
              </a:rPr>
              <a:t>Цифровая кафедра НГУ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39309934a74_0_741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g39309934a74_0_741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Кружок телекоммуникаций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97" name="Google Shape;597;g39309934a74_0_7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g39309934a74_0_741"/>
          <p:cNvSpPr txBox="1"/>
          <p:nvPr/>
        </p:nvSpPr>
        <p:spPr>
          <a:xfrm>
            <a:off x="170425" y="1123481"/>
            <a:ext cx="5860500" cy="13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Оборудование:</a:t>
            </a:r>
            <a:endParaRPr b="1"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Char char="●"/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Аппаратно-программный комплекс </a:t>
            </a:r>
            <a:r>
              <a:rPr b="1"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«</a:t>
            </a: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Технологии беспроводной связи</a:t>
            </a:r>
            <a:r>
              <a:rPr b="1"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»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Персональный компьютер</a:t>
            </a:r>
            <a:endParaRPr sz="180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9" name="Google Shape;599;g39309934a74_0_741"/>
          <p:cNvSpPr txBox="1"/>
          <p:nvPr/>
        </p:nvSpPr>
        <p:spPr>
          <a:xfrm>
            <a:off x="7697275" y="1340125"/>
            <a:ext cx="44427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Профиль «Технологии беспроводной связи» посвящен работе над налаживанием надежной, высокоскоростной и производительной связи.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Ссылка на образовательный блок: </a:t>
            </a:r>
            <a:r>
              <a:rPr lang="ru-RU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https://onti.polyus-nt.ru/course/view.php?id=17</a:t>
            </a: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00" name="Google Shape;600;g39309934a74_0_741"/>
          <p:cNvPicPr preferRelativeResize="0"/>
          <p:nvPr/>
        </p:nvPicPr>
        <p:blipFill rotWithShape="1">
          <a:blip r:embed="rId5">
            <a:alphaModFix/>
          </a:blip>
          <a:srcRect b="0" l="3471" r="3471" t="0"/>
          <a:stretch/>
        </p:blipFill>
        <p:spPr>
          <a:xfrm>
            <a:off x="7806635" y="3982258"/>
            <a:ext cx="4074915" cy="2918077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g39309934a74_0_741"/>
          <p:cNvSpPr txBox="1"/>
          <p:nvPr/>
        </p:nvSpPr>
        <p:spPr>
          <a:xfrm>
            <a:off x="384225" y="2408525"/>
            <a:ext cx="7157700" cy="46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500">
                <a:solidFill>
                  <a:schemeClr val="dk1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Материалы для подготовки:</a:t>
            </a:r>
            <a:endParaRPr b="1"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6"/>
              </a:rPr>
              <a:t>Помехоустойчивое кодирование с иcпользованием различных кодов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7"/>
              </a:rPr>
              <a:t>Коды Рида-Соломона. Часть 1 — теория простым языкоми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8"/>
              </a:rPr>
              <a:t>Методы сжатия данных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9"/>
              </a:rPr>
              <a:t>Обзор методов сжатия данных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0"/>
              </a:rPr>
              <a:t>Видео «Коды Хэмминга — Григорий Кабатянский» Что привело Хэмминга к созданию его знаменитых кодов?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1"/>
              </a:rPr>
              <a:t>Видео «Основы ЦОС: Корреляционная функция»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2"/>
              </a:rPr>
              <a:t>Программирование на Python для решения олимпиадных задач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3"/>
              </a:rPr>
              <a:t>Программирование на языке С++ для решения олимпиадных задач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4"/>
              </a:rPr>
              <a:t>Курс «Технологии беспроводной связи» от разработчиков профиля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5"/>
              </a:rPr>
              <a:t>Курс «Программирование на Python» для начинающих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6"/>
              </a:rPr>
              <a:t>Курс «Python: основы и применение» для продвинутых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7"/>
              </a:rPr>
              <a:t>Код: тайный язык информатики» Чарльза Петцольда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8"/>
              </a:rPr>
              <a:t>Курс «Python для извлечения и обработки данных» для продвинутых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19"/>
              </a:rPr>
              <a:t>Разборы задач второго этапа прошлых лет от разработчиков профиля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orbel"/>
              <a:buChar char="●"/>
            </a:pPr>
            <a:r>
              <a:rPr lang="ru-RU" sz="1500" u="sng">
                <a:solidFill>
                  <a:schemeClr val="hlink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  <a:hlinkClick r:id="rId20"/>
              </a:rPr>
              <a:t>Разборы задач второго этапа прошлого сезона от разработчиков профиля</a:t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39309934a74_1_11"/>
          <p:cNvSpPr txBox="1"/>
          <p:nvPr>
            <p:ph idx="12" type="sldNum"/>
          </p:nvPr>
        </p:nvSpPr>
        <p:spPr>
          <a:xfrm>
            <a:off x="86106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07" name="Google Shape;607;g39309934a74_1_11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g39309934a74_1_11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Как определиться с тематикой кружка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09" name="Google Shape;609;g39309934a74_1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g39309934a74_1_11"/>
          <p:cNvSpPr txBox="1"/>
          <p:nvPr>
            <p:ph idx="1" type="body"/>
          </p:nvPr>
        </p:nvSpPr>
        <p:spPr>
          <a:xfrm>
            <a:off x="170425" y="1253400"/>
            <a:ext cx="8440200" cy="5759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Выбирайте тематику близкую к вашим компетенциям.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Ориентируйтесь на ресурсы и оборудование, которое у вас есть или можете закупить.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Подумайте, каких результатов и успехов вы можете достичь.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Обсудите тематику и результаты с руководством, оно должно быть заинтересовано не менее вас и поддержит вас.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Изучите образовательную программу и адаптируйте ее под ваш кружок.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Пройдите КПК, изучите доступные УМК и онлайн курсы по теме кружка.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Найдите наставников, у которых кружки по такой же тематике, вступите в сообщество.</a:t>
            </a:r>
            <a:endParaRPr sz="1800"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Приглашая учеников, беседуйте с ними и их родителями.</a:t>
            </a:r>
            <a:endParaRPr sz="1800"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-RU" sz="1800"/>
              <a:t>Сделайте ваш кружок не только местом освоения технологий но и клубом, где участники общаются и находят единомышленников, где им интересно и хочется проводить время.</a:t>
            </a:r>
            <a:endParaRPr sz="1800"/>
          </a:p>
        </p:txBody>
      </p:sp>
      <p:pic>
        <p:nvPicPr>
          <p:cNvPr id="611" name="Google Shape;611;g39309934a74_1_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51400" y="1634227"/>
            <a:ext cx="3172499" cy="2114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g39309934a74_1_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62129" y="3978023"/>
            <a:ext cx="3172500" cy="21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g39309934a74_0_1071"/>
          <p:cNvSpPr txBox="1"/>
          <p:nvPr>
            <p:ph type="title"/>
          </p:nvPr>
        </p:nvSpPr>
        <p:spPr>
          <a:xfrm>
            <a:off x="415600" y="2885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ru-RU" sz="2800"/>
              <a:t>Базовое и специальное оборудование кружков и соревнований</a:t>
            </a:r>
            <a:endParaRPr sz="2800"/>
          </a:p>
        </p:txBody>
      </p:sp>
      <p:sp>
        <p:nvSpPr>
          <p:cNvPr id="618" name="Google Shape;618;g39309934a74_0_1071"/>
          <p:cNvSpPr txBox="1"/>
          <p:nvPr>
            <p:ph idx="1" type="body"/>
          </p:nvPr>
        </p:nvSpPr>
        <p:spPr>
          <a:xfrm>
            <a:off x="415600" y="1150944"/>
            <a:ext cx="7556400" cy="5719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Требования:</a:t>
            </a:r>
            <a:endParaRPr/>
          </a:p>
          <a:p>
            <a:pPr indent="-482600" lvl="0" marL="6096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ru-RU" sz="1900"/>
              <a:t>доступность и низкая стоимость (или бесплатность, в случае ПО), </a:t>
            </a:r>
            <a:endParaRPr sz="1900"/>
          </a:p>
          <a:p>
            <a:pPr indent="-425450" lvl="0" marL="609600" rtl="0" algn="l"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ru-RU" sz="1900"/>
              <a:t>легкость замены и дооснащения, </a:t>
            </a:r>
            <a:endParaRPr sz="1900"/>
          </a:p>
          <a:p>
            <a:pPr indent="-425450" lvl="0" marL="609600" rtl="0" algn="l"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ru-RU" sz="1900"/>
              <a:t>универсальность и заменяемость при реализации учебных, </a:t>
            </a:r>
            <a:endParaRPr sz="1900"/>
          </a:p>
          <a:p>
            <a:pPr indent="-425450" lvl="0" marL="609600" rtl="0" algn="l"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ru-RU" sz="1900"/>
              <a:t>соревновательных и проектных форматов</a:t>
            </a:r>
            <a:endParaRPr sz="19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1900"/>
              <a:t>Базовое: </a:t>
            </a:r>
            <a:endParaRPr b="1" sz="19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/>
              <a:t>наборы электроники, контроллеры, оборудование для корпусирования и пр…</a:t>
            </a:r>
            <a:endParaRPr sz="19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1900"/>
              <a:t>Специальное: </a:t>
            </a:r>
            <a:endParaRPr b="1" sz="19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/>
              <a:t>наборы для проведения соревнования из расчета кол-ва команд. </a:t>
            </a:r>
            <a:br>
              <a:rPr lang="ru-RU" sz="1900"/>
            </a:br>
            <a:r>
              <a:rPr lang="ru-RU" sz="1900"/>
              <a:t>Сфера Кикберфизика НТО Junior: КиберМишка на каждую команду, расходные материалы, ИК-плата, А-Тюк</a:t>
            </a:r>
            <a:endParaRPr sz="1900"/>
          </a:p>
        </p:txBody>
      </p:sp>
      <p:pic>
        <p:nvPicPr>
          <p:cNvPr id="619" name="Google Shape;619;g39309934a74_0_10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59600" y="1973017"/>
            <a:ext cx="3850766" cy="2564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39309934a74_0_948"/>
          <p:cNvSpPr txBox="1"/>
          <p:nvPr>
            <p:ph idx="12" type="sldNum"/>
          </p:nvPr>
        </p:nvSpPr>
        <p:spPr>
          <a:xfrm>
            <a:off x="86106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25" name="Google Shape;625;g39309934a74_0_948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g39309934a74_0_948"/>
          <p:cNvSpPr txBox="1"/>
          <p:nvPr/>
        </p:nvSpPr>
        <p:spPr>
          <a:xfrm>
            <a:off x="170425" y="80725"/>
            <a:ext cx="9916200" cy="8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Что необходимо для успешной реализации кружка</a:t>
            </a:r>
            <a:endParaRPr b="1" i="0" sz="3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27" name="Google Shape;627;g39309934a74_0_9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g39309934a74_0_948"/>
          <p:cNvSpPr txBox="1"/>
          <p:nvPr>
            <p:ph idx="1" type="body"/>
          </p:nvPr>
        </p:nvSpPr>
        <p:spPr>
          <a:xfrm>
            <a:off x="232500" y="1028625"/>
            <a:ext cx="11796900" cy="3796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55000"/>
          </a:bodyPr>
          <a:lstStyle/>
          <a:p>
            <a:pPr indent="0" lvl="0" marL="0" rtl="0" algn="just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  <a:p>
            <a:pPr indent="-418306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ru-RU" sz="3250">
                <a:solidFill>
                  <a:schemeClr val="dk1"/>
                </a:solidFill>
              </a:rPr>
              <a:t>Опыт педагога-наставника в технической области (образование, ведение технического кружка, ПК, проф. развитие)</a:t>
            </a:r>
            <a:endParaRPr sz="3250">
              <a:solidFill>
                <a:schemeClr val="dk1"/>
              </a:solidFill>
            </a:endParaRPr>
          </a:p>
          <a:p>
            <a:pPr indent="-418306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ru-RU" sz="3250">
                <a:solidFill>
                  <a:schemeClr val="dk1"/>
                </a:solidFill>
              </a:rPr>
              <a:t>Заинтересованность и поддержка руководства (хотят, дают ресурсы, берут на себя формальности)</a:t>
            </a:r>
            <a:endParaRPr sz="3250">
              <a:solidFill>
                <a:schemeClr val="dk1"/>
              </a:solidFill>
            </a:endParaRPr>
          </a:p>
          <a:p>
            <a:pPr indent="-418306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ru-RU" sz="3250">
                <a:solidFill>
                  <a:schemeClr val="dk1"/>
                </a:solidFill>
              </a:rPr>
              <a:t>Обеспечение площадки необходимым оборудованием для ведения кружковой деятельности по выбранной образовательной программе (базовое, соревновательное)</a:t>
            </a:r>
            <a:endParaRPr sz="3250">
              <a:solidFill>
                <a:schemeClr val="dk1"/>
              </a:solidFill>
            </a:endParaRPr>
          </a:p>
          <a:p>
            <a:pPr indent="-418306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ru-RU" sz="3250">
                <a:solidFill>
                  <a:schemeClr val="dk1"/>
                </a:solidFill>
              </a:rPr>
              <a:t>Наличие детско-взрослой общности и среды, в том числе опыта реализации мероприятий (проведение фестивалей, участие в соревнованиях и т.п.)</a:t>
            </a:r>
            <a:endParaRPr sz="3250">
              <a:solidFill>
                <a:schemeClr val="dk1"/>
              </a:solidFill>
            </a:endParaRPr>
          </a:p>
          <a:p>
            <a:pPr indent="-418306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ru-RU" sz="3250">
                <a:solidFill>
                  <a:schemeClr val="dk1"/>
                </a:solidFill>
              </a:rPr>
              <a:t>Соревновательная деятельность для участников кружков и подготовка команд (локальные и всех других уровней)</a:t>
            </a:r>
            <a:endParaRPr sz="3250">
              <a:solidFill>
                <a:schemeClr val="dk1"/>
              </a:solidFill>
            </a:endParaRPr>
          </a:p>
        </p:txBody>
      </p:sp>
      <p:pic>
        <p:nvPicPr>
          <p:cNvPr id="629" name="Google Shape;629;g39309934a74_0_9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4242" y="4479288"/>
            <a:ext cx="3994532" cy="22421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39309934a74_0_960"/>
          <p:cNvSpPr txBox="1"/>
          <p:nvPr>
            <p:ph idx="12" type="sldNum"/>
          </p:nvPr>
        </p:nvSpPr>
        <p:spPr>
          <a:xfrm>
            <a:off x="86106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35" name="Google Shape;635;g39309934a74_0_960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g39309934a74_0_960"/>
          <p:cNvSpPr txBox="1"/>
          <p:nvPr/>
        </p:nvSpPr>
        <p:spPr>
          <a:xfrm>
            <a:off x="170425" y="80725"/>
            <a:ext cx="9916200" cy="8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-RU"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Соревнования и зачем в них участвовать </a:t>
            </a:r>
            <a:endParaRPr b="1" sz="3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37" name="Google Shape;637;g39309934a74_0_9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g39309934a74_0_960"/>
          <p:cNvSpPr txBox="1"/>
          <p:nvPr>
            <p:ph idx="1" type="body"/>
          </p:nvPr>
        </p:nvSpPr>
        <p:spPr>
          <a:xfrm>
            <a:off x="232500" y="1028625"/>
            <a:ext cx="11796900" cy="5692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just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  <a:p>
            <a:pPr indent="0" lvl="0" marL="254000" marR="254000" rtl="0" algn="l">
              <a:lnSpc>
                <a:spcPct val="15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7400"/>
              <a:t>Инженерные соревнования</a:t>
            </a:r>
            <a:r>
              <a:rPr lang="ru-RU" sz="7400"/>
              <a:t> — события, в ходе которых команда участников должна к определенному сроку продемонстрировать работающее изделие (продукт), четко соответствующее заданным требованиям. В зависимости от регламента изделие либо разрабатывается заранее и привозится на испытание, либо создается прямо во время соревнования.</a:t>
            </a:r>
            <a:endParaRPr sz="7400"/>
          </a:p>
          <a:p>
            <a:pPr indent="0" lvl="0" marL="254000" marR="254000" rtl="0" algn="l">
              <a:lnSpc>
                <a:spcPct val="15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7400"/>
              <a:t>Участие в инженерных соревнованиях может стать органичной частью траектории команды школьников или студентов. </a:t>
            </a:r>
            <a:endParaRPr sz="7400"/>
          </a:p>
          <a:p>
            <a:pPr indent="0" lvl="0" marL="254000" marR="254000" rtl="0" algn="l">
              <a:lnSpc>
                <a:spcPct val="15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7400"/>
              <a:t>Какие </a:t>
            </a:r>
            <a:r>
              <a:rPr b="1" lang="ru-RU" sz="7400"/>
              <a:t>цели </a:t>
            </a:r>
            <a:r>
              <a:rPr lang="ru-RU" sz="7400"/>
              <a:t>может преследовать наставник, решивший </a:t>
            </a:r>
            <a:br>
              <a:rPr lang="ru-RU" sz="7400"/>
            </a:br>
            <a:r>
              <a:rPr lang="ru-RU" sz="7400"/>
              <a:t>подготовить команду к таким соревнованиям?</a:t>
            </a:r>
            <a:endParaRPr sz="7400"/>
          </a:p>
          <a:p>
            <a:pPr indent="-342900" lvl="0" marL="457200" marR="254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ru-RU" sz="7200"/>
              <a:t>Получить внешнюю оценку своих навыков и </a:t>
            </a:r>
            <a:br>
              <a:rPr lang="ru-RU" sz="7200"/>
            </a:br>
            <a:r>
              <a:rPr lang="ru-RU" sz="7200"/>
              <a:t>деятельности.</a:t>
            </a:r>
            <a:endParaRPr sz="7200"/>
          </a:p>
          <a:p>
            <a:pPr indent="-3429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ru-RU" sz="7200"/>
              <a:t>Сформировать у участников ряд универсальных </a:t>
            </a:r>
            <a:br>
              <a:rPr lang="ru-RU" sz="7200"/>
            </a:br>
            <a:r>
              <a:rPr lang="ru-RU" sz="7200"/>
              <a:t>умений и навыков.</a:t>
            </a:r>
            <a:endParaRPr sz="7200"/>
          </a:p>
          <a:p>
            <a:pPr indent="-3429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ru-RU" sz="7200"/>
              <a:t>Погрузить в инженерную область.</a:t>
            </a:r>
            <a:endParaRPr sz="7200"/>
          </a:p>
          <a:p>
            <a:pPr indent="-3429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ru-RU" sz="7200"/>
              <a:t>Расширение кругозора.</a:t>
            </a:r>
            <a:endParaRPr sz="7200"/>
          </a:p>
          <a:p>
            <a:pPr indent="-3429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ru-RU" sz="7200"/>
              <a:t>Включение в сообщество подобных/записная книжка</a:t>
            </a:r>
            <a:endParaRPr sz="3250"/>
          </a:p>
        </p:txBody>
      </p:sp>
      <p:pic>
        <p:nvPicPr>
          <p:cNvPr id="639" name="Google Shape;639;g39309934a74_0_9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71500" y="3725975"/>
            <a:ext cx="4494976" cy="2995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39309934a74_0_970"/>
          <p:cNvSpPr txBox="1"/>
          <p:nvPr>
            <p:ph type="title"/>
          </p:nvPr>
        </p:nvSpPr>
        <p:spPr>
          <a:xfrm>
            <a:off x="415600" y="1869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/>
              <a:t>Образование без соревновательности мертво</a:t>
            </a:r>
            <a:endParaRPr sz="5200"/>
          </a:p>
        </p:txBody>
      </p:sp>
      <p:sp>
        <p:nvSpPr>
          <p:cNvPr id="645" name="Google Shape;645;g39309934a74_0_970"/>
          <p:cNvSpPr txBox="1"/>
          <p:nvPr>
            <p:ph idx="1" type="body"/>
          </p:nvPr>
        </p:nvSpPr>
        <p:spPr>
          <a:xfrm>
            <a:off x="415600" y="927033"/>
            <a:ext cx="8207700" cy="5930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chemeClr val="dk1"/>
                </a:solidFill>
              </a:rPr>
              <a:t>Путь ребенка: </a:t>
            </a:r>
            <a:endParaRPr b="1"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Мастер класс  &gt;&gt; Образовательная программ &gt;&gt; Локальное соревнование &gt;&gt; Большое соревнование.Интенсив (событие!) &gt;&gt;  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Ребенок в деятельностной позиции – это, что происходит с ним (смена среды), и то, чем управляет он сам (смена локуса контроля снаружи внутрь).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chemeClr val="dk1"/>
                </a:solidFill>
              </a:rPr>
              <a:t>Знания</a:t>
            </a:r>
            <a:endParaRPr b="1"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Часть научного знания берется из решения инженерных задач</a:t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Новые предметы:</a:t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Математика – в вычислительную математику</a:t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Физика – физика + постановка эксперимента + физические основы техносферы </a:t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Информатика, технология, биология …  в сумме – это киберфизика</a:t>
            </a:r>
            <a:endParaRPr/>
          </a:p>
        </p:txBody>
      </p:sp>
      <p:sp>
        <p:nvSpPr>
          <p:cNvPr id="646" name="Google Shape;646;g39309934a74_0_970"/>
          <p:cNvSpPr txBox="1"/>
          <p:nvPr/>
        </p:nvSpPr>
        <p:spPr>
          <a:xfrm>
            <a:off x="8623200" y="1354867"/>
            <a:ext cx="3183300" cy="49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chemeClr val="dk2"/>
                </a:solidFill>
              </a:rPr>
              <a:t>Форма</a:t>
            </a:r>
            <a:endParaRPr b="1" sz="19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2"/>
                </a:solidFill>
              </a:rPr>
              <a:t>Дополнительное образование</a:t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2"/>
                </a:solidFill>
              </a:rPr>
              <a:t>Не заменяем основное образование, а дополняем.</a:t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solidFill>
                  <a:schemeClr val="dk1"/>
                </a:solidFill>
              </a:rPr>
              <a:t>Идем с опережением школьной программы по знаниям.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ru-RU" sz="1900">
                <a:solidFill>
                  <a:schemeClr val="dk1"/>
                </a:solidFill>
              </a:rPr>
              <a:t>За счет этого школьные предметы поддерживаем, а не опираемся на них и не требуем их знаний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"/>
          <p:cNvSpPr txBox="1"/>
          <p:nvPr>
            <p:ph idx="12" type="sldNum"/>
          </p:nvPr>
        </p:nvSpPr>
        <p:spPr>
          <a:xfrm>
            <a:off x="86106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78" name="Google Shape;278;p3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3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Кружковое движение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80" name="Google Shape;28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"/>
          <p:cNvSpPr txBox="1"/>
          <p:nvPr>
            <p:ph type="title"/>
          </p:nvPr>
        </p:nvSpPr>
        <p:spPr>
          <a:xfrm>
            <a:off x="170425" y="986003"/>
            <a:ext cx="117885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>
                <a:solidFill>
                  <a:srgbClr val="34343C"/>
                </a:solidFill>
                <a:highlight>
                  <a:srgbClr val="FFFFFF"/>
                </a:highlight>
              </a:rPr>
              <a:t>Кружковое движение — это всероссийское сообщество технологических энтузиастов, построенное на принципе горизонтальных связей людей, идей и ресурсов.</a:t>
            </a:r>
            <a:endParaRPr sz="2300"/>
          </a:p>
        </p:txBody>
      </p:sp>
      <p:sp>
        <p:nvSpPr>
          <p:cNvPr id="282" name="Google Shape;282;p3"/>
          <p:cNvSpPr txBox="1"/>
          <p:nvPr>
            <p:ph idx="1" type="body"/>
          </p:nvPr>
        </p:nvSpPr>
        <p:spPr>
          <a:xfrm>
            <a:off x="259650" y="2238800"/>
            <a:ext cx="6769500" cy="4107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34343C"/>
              </a:buClr>
              <a:buSzPts val="1800"/>
              <a:buFont typeface="Helvetica Neue"/>
              <a:buChar char="•"/>
            </a:pPr>
            <a:r>
              <a:rPr lang="ru-RU" sz="1800">
                <a:solidFill>
                  <a:srgbClr val="34343C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В 2015 году стартовала Олимпиада НТИ, с 2021 году - НТО.</a:t>
            </a:r>
            <a:endParaRPr sz="1800">
              <a:solidFill>
                <a:srgbClr val="34343C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4343C"/>
              </a:buClr>
              <a:buSzPts val="1800"/>
              <a:buFont typeface="Helvetica Neue"/>
              <a:buChar char="•"/>
            </a:pPr>
            <a:r>
              <a:rPr lang="ru-RU" sz="1800">
                <a:solidFill>
                  <a:srgbClr val="34343C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В 2017 году была учреждена Ассоциация участников технологических кружков.</a:t>
            </a:r>
            <a:endParaRPr sz="1800">
              <a:solidFill>
                <a:srgbClr val="34343C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4343C"/>
              </a:buClr>
              <a:buSzPts val="1800"/>
              <a:buFont typeface="Helvetica Neue"/>
              <a:buChar char="•"/>
            </a:pPr>
            <a:r>
              <a:rPr lang="ru-RU" sz="1800">
                <a:solidFill>
                  <a:srgbClr val="34343C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В 2018 году стартовала НТО Junior </a:t>
            </a:r>
            <a:endParaRPr sz="1800">
              <a:solidFill>
                <a:srgbClr val="34343C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4343C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"/>
          <p:cNvSpPr/>
          <p:nvPr/>
        </p:nvSpPr>
        <p:spPr>
          <a:xfrm>
            <a:off x="7176210" y="2062251"/>
            <a:ext cx="4790100" cy="4650900"/>
          </a:xfrm>
          <a:prstGeom prst="roundRect">
            <a:avLst>
              <a:gd fmla="val 1677" name="adj"/>
            </a:avLst>
          </a:prstGeom>
          <a:solidFill>
            <a:srgbClr val="266C7C"/>
          </a:solidFill>
          <a:ln>
            <a:noFill/>
          </a:ln>
        </p:spPr>
        <p:txBody>
          <a:bodyPr anchorCtr="0" anchor="ctr" bIns="102850" lIns="102850" spcFirstLastPara="1" rIns="102850" wrap="square" tIns="102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3"/>
          <p:cNvSpPr/>
          <p:nvPr/>
        </p:nvSpPr>
        <p:spPr>
          <a:xfrm>
            <a:off x="7317586" y="2238300"/>
            <a:ext cx="4490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7500" lIns="134975" spcFirstLastPara="1" rIns="134975" wrap="square" tIns="675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1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ФЛАГМАНСКИЕ ПРОЕКТЫ: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Google Shape;28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814" y="4307296"/>
            <a:ext cx="1451855" cy="1452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17580" y="2841662"/>
            <a:ext cx="2247155" cy="68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739023" y="3848667"/>
            <a:ext cx="2012297" cy="27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436062" y="5894500"/>
            <a:ext cx="4178454" cy="536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681456" y="2887903"/>
            <a:ext cx="1968060" cy="637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1048179" y="4481904"/>
            <a:ext cx="642600" cy="972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06941" y="3756722"/>
            <a:ext cx="1954171" cy="473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397548" y="4462058"/>
            <a:ext cx="2061258" cy="1161524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3"/>
          <p:cNvSpPr/>
          <p:nvPr/>
        </p:nvSpPr>
        <p:spPr>
          <a:xfrm>
            <a:off x="372528" y="3968933"/>
            <a:ext cx="18129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700 000+</a:t>
            </a:r>
            <a:endParaRPr b="0" i="0" sz="2800" u="none" cap="none" strike="noStrike">
              <a:solidFill>
                <a:srgbClr val="2E7F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3"/>
          <p:cNvSpPr/>
          <p:nvPr/>
        </p:nvSpPr>
        <p:spPr>
          <a:xfrm>
            <a:off x="403424" y="4476504"/>
            <a:ext cx="1519200" cy="613500"/>
          </a:xfrm>
          <a:prstGeom prst="rect">
            <a:avLst/>
          </a:prstGeom>
          <a:solidFill>
            <a:srgbClr val="2E7F92"/>
          </a:solidFill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профилей в «Таланте»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"/>
          <p:cNvSpPr/>
          <p:nvPr/>
        </p:nvSpPr>
        <p:spPr>
          <a:xfrm>
            <a:off x="2393024" y="3968924"/>
            <a:ext cx="18129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880 000+</a:t>
            </a:r>
            <a:endParaRPr/>
          </a:p>
        </p:txBody>
      </p:sp>
      <p:sp>
        <p:nvSpPr>
          <p:cNvPr id="296" name="Google Shape;296;p3"/>
          <p:cNvSpPr/>
          <p:nvPr/>
        </p:nvSpPr>
        <p:spPr>
          <a:xfrm>
            <a:off x="2393014" y="4522375"/>
            <a:ext cx="1677600" cy="536700"/>
          </a:xfrm>
          <a:prstGeom prst="rect">
            <a:avLst/>
          </a:prstGeom>
          <a:solidFill>
            <a:srgbClr val="2E7F92"/>
          </a:solidFill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участников НТО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3"/>
          <p:cNvSpPr/>
          <p:nvPr/>
        </p:nvSpPr>
        <p:spPr>
          <a:xfrm>
            <a:off x="4360893" y="3954040"/>
            <a:ext cx="16950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23 000+</a:t>
            </a:r>
            <a:endParaRPr/>
          </a:p>
        </p:txBody>
      </p:sp>
      <p:sp>
        <p:nvSpPr>
          <p:cNvPr id="298" name="Google Shape;298;p3"/>
          <p:cNvSpPr/>
          <p:nvPr/>
        </p:nvSpPr>
        <p:spPr>
          <a:xfrm>
            <a:off x="4370864" y="4468397"/>
            <a:ext cx="2352600" cy="683100"/>
          </a:xfrm>
          <a:prstGeom prst="rect">
            <a:avLst/>
          </a:prstGeom>
          <a:solidFill>
            <a:srgbClr val="2E7F92"/>
          </a:solidFill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участников </a:t>
            </a:r>
            <a:br>
              <a:rPr b="0" i="0" lang="ru-RU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«Практик будущего»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3"/>
          <p:cNvSpPr/>
          <p:nvPr/>
        </p:nvSpPr>
        <p:spPr>
          <a:xfrm>
            <a:off x="264615" y="5221267"/>
            <a:ext cx="18870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4 000+</a:t>
            </a:r>
            <a:endParaRPr/>
          </a:p>
        </p:txBody>
      </p:sp>
      <p:sp>
        <p:nvSpPr>
          <p:cNvPr id="300" name="Google Shape;300;p3"/>
          <p:cNvSpPr/>
          <p:nvPr/>
        </p:nvSpPr>
        <p:spPr>
          <a:xfrm>
            <a:off x="277486" y="5705823"/>
            <a:ext cx="2044800" cy="613500"/>
          </a:xfrm>
          <a:prstGeom prst="rect">
            <a:avLst/>
          </a:prstGeom>
          <a:solidFill>
            <a:srgbClr val="2E7F92"/>
          </a:solidFill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участников </a:t>
            </a:r>
            <a:br>
              <a:rPr b="0" i="0" lang="ru-RU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Конкурсов кружков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3"/>
          <p:cNvSpPr/>
          <p:nvPr/>
        </p:nvSpPr>
        <p:spPr>
          <a:xfrm>
            <a:off x="2284722" y="5190530"/>
            <a:ext cx="17529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22 000+</a:t>
            </a:r>
            <a:endParaRPr/>
          </a:p>
        </p:txBody>
      </p:sp>
      <p:sp>
        <p:nvSpPr>
          <p:cNvPr id="302" name="Google Shape;302;p3"/>
          <p:cNvSpPr/>
          <p:nvPr/>
        </p:nvSpPr>
        <p:spPr>
          <a:xfrm>
            <a:off x="2424699" y="5675847"/>
            <a:ext cx="1695000" cy="637200"/>
          </a:xfrm>
          <a:prstGeom prst="rect">
            <a:avLst/>
          </a:prstGeom>
          <a:solidFill>
            <a:srgbClr val="2E7F92"/>
          </a:solidFill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призеров  «Талант НТО»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3"/>
          <p:cNvSpPr/>
          <p:nvPr/>
        </p:nvSpPr>
        <p:spPr>
          <a:xfrm>
            <a:off x="272295" y="6465074"/>
            <a:ext cx="16950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22 000+</a:t>
            </a:r>
            <a:endParaRPr/>
          </a:p>
        </p:txBody>
      </p:sp>
      <p:sp>
        <p:nvSpPr>
          <p:cNvPr id="304" name="Google Shape;304;p3"/>
          <p:cNvSpPr/>
          <p:nvPr/>
        </p:nvSpPr>
        <p:spPr>
          <a:xfrm>
            <a:off x="1859140" y="6557336"/>
            <a:ext cx="1571100" cy="367500"/>
          </a:xfrm>
          <a:prstGeom prst="rect">
            <a:avLst/>
          </a:prstGeom>
          <a:solidFill>
            <a:srgbClr val="2E7F92"/>
          </a:solidFill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наставников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3"/>
          <p:cNvSpPr/>
          <p:nvPr/>
        </p:nvSpPr>
        <p:spPr>
          <a:xfrm>
            <a:off x="4549939" y="5206537"/>
            <a:ext cx="12624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119</a:t>
            </a:r>
            <a:endParaRPr/>
          </a:p>
        </p:txBody>
      </p:sp>
      <p:sp>
        <p:nvSpPr>
          <p:cNvPr id="306" name="Google Shape;306;p3"/>
          <p:cNvSpPr/>
          <p:nvPr/>
        </p:nvSpPr>
        <p:spPr>
          <a:xfrm>
            <a:off x="4346258" y="5700955"/>
            <a:ext cx="1780200" cy="613500"/>
          </a:xfrm>
          <a:prstGeom prst="rect">
            <a:avLst/>
          </a:prstGeom>
          <a:solidFill>
            <a:srgbClr val="2E7F92"/>
          </a:solidFill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E8F4F6"/>
                </a:solidFill>
                <a:latin typeface="Arial"/>
                <a:ea typeface="Arial"/>
                <a:cs typeface="Arial"/>
                <a:sym typeface="Arial"/>
              </a:rPr>
              <a:t>площадок подготовки НТО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39309934a74_0_1021"/>
          <p:cNvSpPr txBox="1"/>
          <p:nvPr>
            <p:ph type="title"/>
          </p:nvPr>
        </p:nvSpPr>
        <p:spPr>
          <a:xfrm>
            <a:off x="415600" y="1869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ru-RU" sz="3200"/>
              <a:t>Универсальная базовая траектория кружка</a:t>
            </a:r>
            <a:endParaRPr sz="3200"/>
          </a:p>
        </p:txBody>
      </p:sp>
      <p:sp>
        <p:nvSpPr>
          <p:cNvPr id="652" name="Google Shape;652;g39309934a74_0_1021"/>
          <p:cNvSpPr txBox="1"/>
          <p:nvPr>
            <p:ph idx="1" type="body"/>
          </p:nvPr>
        </p:nvSpPr>
        <p:spPr>
          <a:xfrm>
            <a:off x="415600" y="927033"/>
            <a:ext cx="11360700" cy="5641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ru-RU" sz="1800">
                <a:solidFill>
                  <a:schemeClr val="dk1"/>
                </a:solidFill>
              </a:rPr>
              <a:t>Инициирующий формат (Дни технологий, Фестиваль, Урок НТО Junior, Мастер-класс)</a:t>
            </a:r>
            <a:endParaRPr sz="1800">
              <a:solidFill>
                <a:schemeClr val="dk1"/>
              </a:solidFill>
            </a:endParaRPr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ru-RU" sz="1800"/>
              <a:t>С</a:t>
            </a:r>
            <a:r>
              <a:rPr lang="ru-RU" sz="1800">
                <a:solidFill>
                  <a:schemeClr val="dk1"/>
                </a:solidFill>
              </a:rPr>
              <a:t>оревнование - заброс в будущее</a:t>
            </a:r>
            <a:endParaRPr sz="1800">
              <a:solidFill>
                <a:schemeClr val="dk1"/>
              </a:solidFill>
            </a:endParaRPr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ru-RU" sz="1800">
                <a:solidFill>
                  <a:schemeClr val="dk1"/>
                </a:solidFill>
              </a:rPr>
              <a:t>Образовательная программа (инженерные навыки и единицы содержания, которые осваиваем на старте). </a:t>
            </a:r>
            <a:endParaRPr sz="1800">
              <a:solidFill>
                <a:schemeClr val="dk1"/>
              </a:solidFill>
            </a:endParaRPr>
          </a:p>
          <a:p>
            <a:pPr indent="-419100" lvl="1" marL="1219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LcPeriod"/>
            </a:pPr>
            <a:r>
              <a:rPr lang="ru-RU" sz="1800">
                <a:solidFill>
                  <a:schemeClr val="dk1"/>
                </a:solidFill>
              </a:rPr>
              <a:t>Инженерные знания. Должен что-то делать руками</a:t>
            </a:r>
            <a:endParaRPr sz="1800">
              <a:solidFill>
                <a:schemeClr val="dk1"/>
              </a:solidFill>
            </a:endParaRPr>
          </a:p>
          <a:p>
            <a:pPr indent="-419100" lvl="1" marL="1219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LcPeriod"/>
            </a:pPr>
            <a:r>
              <a:rPr lang="ru-RU" sz="1800">
                <a:solidFill>
                  <a:schemeClr val="dk1"/>
                </a:solidFill>
              </a:rPr>
              <a:t>Переход к понятиям один из самых сложный</a:t>
            </a:r>
            <a:endParaRPr sz="1800">
              <a:solidFill>
                <a:schemeClr val="dk1"/>
              </a:solidFill>
            </a:endParaRPr>
          </a:p>
          <a:p>
            <a:pPr indent="-419100" lvl="1" marL="1219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LcPeriod"/>
            </a:pPr>
            <a:r>
              <a:rPr lang="ru-RU" sz="1800">
                <a:solidFill>
                  <a:schemeClr val="dk1"/>
                </a:solidFill>
              </a:rPr>
              <a:t>Формируем предметные знания из физики и математики</a:t>
            </a:r>
            <a:endParaRPr sz="1800">
              <a:solidFill>
                <a:schemeClr val="dk1"/>
              </a:solidFill>
            </a:endParaRPr>
          </a:p>
          <a:p>
            <a:pPr indent="-419100" lvl="1" marL="1219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LcPeriod"/>
            </a:pPr>
            <a:r>
              <a:rPr lang="ru-RU" sz="1800">
                <a:solidFill>
                  <a:schemeClr val="dk1"/>
                </a:solidFill>
              </a:rPr>
              <a:t>Прокачиваем  навыки работы в команде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ru-RU" sz="1800"/>
              <a:t>Запуск нового кружка должен решать одновременно две, на первый взгляд несовместимы задачи. Во-первых, вовлечь в кружок новых участников, которые еще не владеют технологиями — в этом случае педагог-наставник может погрузить их в мир электроники и программирования, привить им основы проектной работы, мотивировать их дальше изучать технологии. Во-вторых, необходимо заложить основы для входа в современные сложные тематики, в конечном счете сделать так, чтобы кружок действительно был тем местом, где вырастают великие инженеры и ученые будущей России.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39309934a74_0_823"/>
          <p:cNvSpPr txBox="1"/>
          <p:nvPr>
            <p:ph type="title"/>
          </p:nvPr>
        </p:nvSpPr>
        <p:spPr>
          <a:xfrm>
            <a:off x="415600" y="3901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/>
              <a:t>Что мотивирует участников</a:t>
            </a:r>
            <a:endParaRPr sz="3600"/>
          </a:p>
        </p:txBody>
      </p:sp>
      <p:sp>
        <p:nvSpPr>
          <p:cNvPr id="658" name="Google Shape;658;g39309934a74_0_823"/>
          <p:cNvSpPr txBox="1"/>
          <p:nvPr>
            <p:ph idx="1" type="body"/>
          </p:nvPr>
        </p:nvSpPr>
        <p:spPr>
          <a:xfrm>
            <a:off x="203933" y="1153767"/>
            <a:ext cx="5525100" cy="550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77500" lnSpcReduction="10000"/>
          </a:bodyPr>
          <a:lstStyle/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Ваш энтузиазм!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Поддержка шклоы, педагогов и родителей.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Возможность получить 100 баллов ЕГЭ или БВИ и поступить в желаемый вуз.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Здоровые амбиции (но НЕ амбициозность)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Поездка на финал (Москва, Питер, Сочи, Остров Русский, …)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Финансовая поддержка.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Знакомство с экспертами.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Сообщество, встреча с друзьями, записная книжка…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Стажировки в бизнес-компаниях</a:t>
            </a:r>
            <a:endParaRPr/>
          </a:p>
          <a:p>
            <a:pPr indent="-442594" lvl="0" marL="609600" rtl="0" algn="l">
              <a:spcBef>
                <a:spcPts val="1000"/>
              </a:spcBef>
              <a:spcAft>
                <a:spcPts val="0"/>
              </a:spcAft>
              <a:buSzPct val="100000"/>
              <a:buChar char="★"/>
            </a:pPr>
            <a:r>
              <a:rPr lang="ru-RU"/>
              <a:t>Плюшки (призы, мерч, бонусы….)</a:t>
            </a:r>
            <a:endParaRPr/>
          </a:p>
        </p:txBody>
      </p:sp>
      <p:pic>
        <p:nvPicPr>
          <p:cNvPr id="659" name="Google Shape;659;g39309934a74_0_8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9133" y="1520667"/>
            <a:ext cx="6245568" cy="35131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39309934a74_0_231"/>
          <p:cNvSpPr txBox="1"/>
          <p:nvPr>
            <p:ph type="ctrTitle"/>
          </p:nvPr>
        </p:nvSpPr>
        <p:spPr>
          <a:xfrm>
            <a:off x="1991556" y="169138"/>
            <a:ext cx="9565800" cy="118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169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ru-RU">
                <a:solidFill>
                  <a:schemeClr val="dk2"/>
                </a:solidFill>
              </a:rPr>
              <a:t>Базовые компетенции необходимые, для участия </a:t>
            </a:r>
            <a:br>
              <a:rPr lang="ru-RU">
                <a:solidFill>
                  <a:schemeClr val="dk2"/>
                </a:solidFill>
              </a:rPr>
            </a:br>
            <a:r>
              <a:rPr lang="ru-RU">
                <a:solidFill>
                  <a:schemeClr val="dk2"/>
                </a:solidFill>
              </a:rPr>
              <a:t>в НТО и НТО.Junior </a:t>
            </a:r>
            <a:br>
              <a:rPr b="1" lang="ru-RU" sz="4000"/>
            </a:br>
            <a:endParaRPr>
              <a:highlight>
                <a:srgbClr val="FF00FF"/>
              </a:highlight>
            </a:endParaRPr>
          </a:p>
        </p:txBody>
      </p:sp>
      <p:pic>
        <p:nvPicPr>
          <p:cNvPr id="665" name="Google Shape;665;g39309934a74_0_231"/>
          <p:cNvPicPr preferRelativeResize="0"/>
          <p:nvPr/>
        </p:nvPicPr>
        <p:blipFill rotWithShape="1">
          <a:blip r:embed="rId3">
            <a:alphaModFix/>
          </a:blip>
          <a:srcRect b="24379" l="0" r="0" t="0"/>
          <a:stretch/>
        </p:blipFill>
        <p:spPr>
          <a:xfrm>
            <a:off x="6384950" y="4786550"/>
            <a:ext cx="4108774" cy="20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g39309934a74_0_231"/>
          <p:cNvSpPr txBox="1"/>
          <p:nvPr>
            <p:ph idx="2" type="body"/>
          </p:nvPr>
        </p:nvSpPr>
        <p:spPr>
          <a:xfrm>
            <a:off x="84675" y="1258700"/>
            <a:ext cx="5940900" cy="5321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 sz="2000"/>
              <a:t>Предметные знания</a:t>
            </a:r>
            <a:endParaRPr sz="16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Углубленные знания по предметам: математика, информатика, физика, химия, биология, география, обществознание, технология</a:t>
            </a:r>
            <a:endParaRPr sz="17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 sz="2000"/>
              <a:t>Сквозные компетенции</a:t>
            </a:r>
            <a:endParaRPr sz="16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Программирование на одном из современных языков </a:t>
            </a:r>
            <a:br>
              <a:rPr lang="ru-RU" sz="1700"/>
            </a:br>
            <a:r>
              <a:rPr lang="ru-RU" sz="1700"/>
              <a:t>(Python, С/С++, C#, JavaScript, Unity, Unreal)</a:t>
            </a:r>
            <a:endParaRPr sz="17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3D-моделирование, работа в САПР</a:t>
            </a:r>
            <a:endParaRPr sz="17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Основы электроники и схемотехники</a:t>
            </a:r>
            <a:endParaRPr sz="17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Основы робототехники</a:t>
            </a:r>
            <a:endParaRPr sz="17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Работа с arduino или другими микроконтроллерами, программирование устроиств</a:t>
            </a:r>
            <a:endParaRPr sz="17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Конструирование</a:t>
            </a:r>
            <a:endParaRPr sz="17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Работа с Git</a:t>
            </a:r>
            <a:endParaRPr sz="1700"/>
          </a:p>
          <a:p>
            <a:pPr indent="-4127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★"/>
            </a:pPr>
            <a:r>
              <a:rPr lang="ru-RU" sz="1700"/>
              <a:t>Нейронные сети и и генерация контента </a:t>
            </a:r>
            <a:endParaRPr sz="17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 sz="2000"/>
              <a:t>Профильные знания и умения</a:t>
            </a:r>
            <a:endParaRPr sz="2000"/>
          </a:p>
          <a:p>
            <a:pPr indent="-42545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★"/>
            </a:pPr>
            <a:r>
              <a:rPr lang="ru-RU" sz="1900"/>
              <a:t>Например, компьютерное зрение, докер, BIM-технологии, ML </a:t>
            </a:r>
            <a:endParaRPr sz="1900"/>
          </a:p>
        </p:txBody>
      </p:sp>
      <p:sp>
        <p:nvSpPr>
          <p:cNvPr id="667" name="Google Shape;667;g39309934a74_0_231"/>
          <p:cNvSpPr txBox="1"/>
          <p:nvPr>
            <p:ph idx="3" type="body"/>
          </p:nvPr>
        </p:nvSpPr>
        <p:spPr>
          <a:xfrm>
            <a:off x="6251100" y="1082158"/>
            <a:ext cx="5940900" cy="5250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ru-RU" sz="1800"/>
              <a:t>Навыки работы в команде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активная коммуникация, 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владение инструментами сетевой коммуникации и совместной работы в сети, 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умение прислушиваться к другим, умение убеждать, умение обсуждать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умение ставить интересы команды выше личных,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умение сдержать данные обязательства в нужные сроки,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умение сдерживать амбиции и не бороться за лидерство</a:t>
            </a:r>
            <a:endParaRPr sz="18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39309934a74_0_756"/>
          <p:cNvSpPr txBox="1"/>
          <p:nvPr>
            <p:ph type="title"/>
          </p:nvPr>
        </p:nvSpPr>
        <p:spPr>
          <a:xfrm>
            <a:off x="415602" y="99725"/>
            <a:ext cx="11641500" cy="1017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/>
              <a:t>Что может сделать наставник для своих учеников, которые идут в НТО?</a:t>
            </a:r>
            <a:endParaRPr sz="3600"/>
          </a:p>
        </p:txBody>
      </p:sp>
      <p:sp>
        <p:nvSpPr>
          <p:cNvPr id="673" name="Google Shape;673;g39309934a74_0_756"/>
          <p:cNvSpPr txBox="1"/>
          <p:nvPr>
            <p:ph idx="1" type="body"/>
          </p:nvPr>
        </p:nvSpPr>
        <p:spPr>
          <a:xfrm>
            <a:off x="415600" y="1117625"/>
            <a:ext cx="11641500" cy="5740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-150018" lvl="0" marL="228600" marR="254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Информировать (владеет информацией и знает,  где ее найти, публикует ссылки, размещает QR-коды и пр.)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Вовлекать (проводит беседы в т.ч. с родителями, помогает с выбором профиля и с регистрацией, регистрируется как  наставник). 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Поддерживать (знает, каких навыков и знаний не хватает ученикам, ищет способы их формирования, следить за дедлайнами и что решают участники, понимает, в чем сложность, помогает справиться со сложностью, активно коммуницирует с разработчиками профилей, помогает с планированием и управлением временем ). 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Формировать навыки командной работы.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Мотивировать (демонстрирует высокую заинтересованность, готов вместе учиться и разбираться со сложностью, поощряет)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Контролировать соответствия действий участников критериям оценки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Контролировать соблюдения графика работ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При необходимости — переформировывать команды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Взаимодействовать с организаторами соревнований в период отборочных испытаний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00000"/>
              <a:buChar char="➔"/>
            </a:pPr>
            <a:r>
              <a:rPr lang="ru-RU" sz="2500"/>
              <a:t>Создать условия и оказать помощь участникам в освоении оборудования и формировании технических навыков (hard skills), необходимых для выполнения задания</a:t>
            </a:r>
            <a:endParaRPr sz="2500"/>
          </a:p>
          <a:p>
            <a:pPr indent="-150018" lvl="0" marL="228600" marR="25400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ct val="100000"/>
              <a:buChar char="➔"/>
            </a:pPr>
            <a:r>
              <a:rPr lang="ru-RU" sz="2500"/>
              <a:t>Организует поездки на выездные мероприятия (по мере необходимости) и соревнования</a:t>
            </a:r>
            <a:endParaRPr sz="25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39309934a74_0_762"/>
          <p:cNvSpPr txBox="1"/>
          <p:nvPr>
            <p:ph type="title"/>
          </p:nvPr>
        </p:nvSpPr>
        <p:spPr>
          <a:xfrm>
            <a:off x="415600" y="381700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/>
              <a:t>Формирование команды</a:t>
            </a:r>
            <a:endParaRPr sz="3600"/>
          </a:p>
        </p:txBody>
      </p:sp>
      <p:sp>
        <p:nvSpPr>
          <p:cNvPr id="679" name="Google Shape;679;g39309934a74_0_762"/>
          <p:cNvSpPr txBox="1"/>
          <p:nvPr>
            <p:ph idx="1" type="body"/>
          </p:nvPr>
        </p:nvSpPr>
        <p:spPr>
          <a:xfrm>
            <a:off x="415600" y="1227200"/>
            <a:ext cx="7860300" cy="5630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Локальная или распределенная? – НЕ важно!  Важна поддержка с вашей стороны.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Роли выбираются на основе уровня  хард-компетенции. 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Должен работать принцип взаимозаменяемости ролей.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Капитан – яркий лидер, признание, умеет распределять задачи и принимает решения.</a:t>
            </a:r>
            <a:endParaRPr sz="1800"/>
          </a:p>
          <a:p>
            <a:pPr indent="-419100" lvl="0" marL="609600" rtl="0" algn="l"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Формируем команду на основании ролей и компетенций, следим за ее работой, реагируем на недостаток компетенций – наставник как кризис-менеджер</a:t>
            </a:r>
            <a:endParaRPr sz="1800"/>
          </a:p>
          <a:p>
            <a:pPr indent="-419100" lvl="0" marL="609600" rtl="0" algn="l"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Сплачиваем команду через участие в разных мероприятиях, особенно в хакатонах, и в совместной деятельности любого характера.</a:t>
            </a:r>
            <a:endParaRPr sz="1800"/>
          </a:p>
          <a:p>
            <a:pPr indent="-419100" lvl="0" marL="609600" rtl="0" algn="l"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Стадия конфликтов должна пройти до финала.</a:t>
            </a:r>
            <a:endParaRPr sz="1800"/>
          </a:p>
          <a:p>
            <a:pPr indent="-419100" lvl="0" marL="609600" rtl="0" algn="l">
              <a:spcBef>
                <a:spcPts val="1000"/>
              </a:spcBef>
              <a:spcAft>
                <a:spcPts val="0"/>
              </a:spcAft>
              <a:buSzPts val="1800"/>
              <a:buChar char="★"/>
            </a:pPr>
            <a:r>
              <a:rPr lang="ru-RU" sz="1800"/>
              <a:t>Локальная команда, как команда футболистов, должна быть известна в школе.</a:t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</p:txBody>
      </p:sp>
      <p:sp>
        <p:nvSpPr>
          <p:cNvPr id="680" name="Google Shape;680;g39309934a74_0_762"/>
          <p:cNvSpPr txBox="1"/>
          <p:nvPr/>
        </p:nvSpPr>
        <p:spPr>
          <a:xfrm>
            <a:off x="2639900" y="2066000"/>
            <a:ext cx="8264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</a:endParaRPr>
          </a:p>
        </p:txBody>
      </p:sp>
      <p:pic>
        <p:nvPicPr>
          <p:cNvPr id="681" name="Google Shape;681;g39309934a74_0_762"/>
          <p:cNvPicPr preferRelativeResize="0"/>
          <p:nvPr/>
        </p:nvPicPr>
        <p:blipFill rotWithShape="1">
          <a:blip r:embed="rId3">
            <a:alphaModFix/>
          </a:blip>
          <a:srcRect b="0" l="14337" r="12546" t="0"/>
          <a:stretch/>
        </p:blipFill>
        <p:spPr>
          <a:xfrm>
            <a:off x="8245828" y="1702673"/>
            <a:ext cx="3765550" cy="343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39309934a74_0_776"/>
          <p:cNvSpPr txBox="1"/>
          <p:nvPr>
            <p:ph type="title"/>
          </p:nvPr>
        </p:nvSpPr>
        <p:spPr>
          <a:xfrm>
            <a:off x="415600" y="3901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/>
              <a:t>Кто может помочь?</a:t>
            </a:r>
            <a:endParaRPr sz="3600"/>
          </a:p>
        </p:txBody>
      </p:sp>
      <p:sp>
        <p:nvSpPr>
          <p:cNvPr id="687" name="Google Shape;687;g39309934a74_0_776"/>
          <p:cNvSpPr txBox="1"/>
          <p:nvPr>
            <p:ph idx="1" type="body"/>
          </p:nvPr>
        </p:nvSpPr>
        <p:spPr>
          <a:xfrm>
            <a:off x="415600" y="1473200"/>
            <a:ext cx="6498900" cy="544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Педагоги и администрация школы</a:t>
            </a:r>
            <a:endParaRPr sz="2400"/>
          </a:p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Эксперты</a:t>
            </a:r>
            <a:endParaRPr sz="2400"/>
          </a:p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Родители</a:t>
            </a:r>
            <a:endParaRPr sz="2400"/>
          </a:p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Профильные хакатоны</a:t>
            </a:r>
            <a:endParaRPr sz="2400"/>
          </a:p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Кружки/ Внеурочные занятия / Cпец-курсы</a:t>
            </a:r>
            <a:endParaRPr sz="2400"/>
          </a:p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Сетевое взаимодействие</a:t>
            </a:r>
            <a:endParaRPr sz="2400"/>
          </a:p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Кванториум, Фаблаб, ЦМИТ, Технопарк,...</a:t>
            </a:r>
            <a:endParaRPr sz="2400"/>
          </a:p>
          <a:p>
            <a:pPr indent="-457200" lvl="0" marL="609600" rtl="0" algn="l">
              <a:spcBef>
                <a:spcPts val="1000"/>
              </a:spcBef>
              <a:spcAft>
                <a:spcPts val="0"/>
              </a:spcAft>
              <a:buSzPts val="2400"/>
              <a:buChar char="★"/>
            </a:pPr>
            <a:r>
              <a:rPr lang="ru-RU" sz="2400"/>
              <a:t>Вузы</a:t>
            </a:r>
            <a:endParaRPr sz="2400"/>
          </a:p>
        </p:txBody>
      </p:sp>
      <p:pic>
        <p:nvPicPr>
          <p:cNvPr id="688" name="Google Shape;688;g39309934a74_0_7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6267" y="1403367"/>
            <a:ext cx="4156819" cy="2306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g39309934a74_0_7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17600" y="3892767"/>
            <a:ext cx="4143067" cy="27620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39309934a74_0_784"/>
          <p:cNvSpPr txBox="1"/>
          <p:nvPr>
            <p:ph type="title"/>
          </p:nvPr>
        </p:nvSpPr>
        <p:spPr>
          <a:xfrm>
            <a:off x="415600" y="3901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Что может помочь?</a:t>
            </a:r>
            <a:endParaRPr/>
          </a:p>
        </p:txBody>
      </p:sp>
      <p:sp>
        <p:nvSpPr>
          <p:cNvPr id="695" name="Google Shape;695;g39309934a74_0_784"/>
          <p:cNvSpPr txBox="1"/>
          <p:nvPr>
            <p:ph idx="1" type="body"/>
          </p:nvPr>
        </p:nvSpPr>
        <p:spPr>
          <a:xfrm>
            <a:off x="225767" y="1255900"/>
            <a:ext cx="5480700" cy="5601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★"/>
            </a:pPr>
            <a:r>
              <a:rPr lang="ru-RU" sz="1600"/>
              <a:t>Анализ собственных ресурсов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★"/>
            </a:pPr>
            <a:r>
              <a:rPr lang="ru-RU" sz="1600"/>
              <a:t>Ресурсы НТО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★"/>
            </a:pPr>
            <a:r>
              <a:rPr lang="ru-RU" sz="1600"/>
              <a:t>Бесплатные доступные ресурсы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★"/>
            </a:pPr>
            <a:r>
              <a:rPr lang="ru-RU" sz="1600"/>
              <a:t>СурГУ</a:t>
            </a:r>
            <a:endParaRPr sz="1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500"/>
              <a:buNone/>
            </a:pPr>
            <a:r>
              <a:rPr b="1" lang="ru-RU" sz="1600"/>
              <a:t>Ресурсы НТО</a:t>
            </a:r>
            <a:endParaRPr b="1"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➔"/>
            </a:pPr>
            <a:r>
              <a:rPr lang="ru-RU" sz="1600"/>
              <a:t>Сборники заданий  НТО: </a:t>
            </a:r>
            <a:r>
              <a:rPr lang="ru-RU" sz="1600" u="sng">
                <a:solidFill>
                  <a:schemeClr val="hlink"/>
                </a:solidFill>
                <a:hlinkClick r:id="rId3"/>
              </a:rPr>
              <a:t>https://ntcontest.ru/study/problembooks/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➔"/>
            </a:pPr>
            <a:r>
              <a:rPr lang="ru-RU" sz="1600"/>
              <a:t>Вебинары и разборы задач на  Youtube канале НТО: </a:t>
            </a:r>
            <a:r>
              <a:rPr lang="ru-RU" sz="1600" u="sng">
                <a:solidFill>
                  <a:schemeClr val="hlink"/>
                </a:solidFill>
                <a:hlinkClick r:id="rId4"/>
              </a:rPr>
              <a:t>https://www.youtube.com/channel/UCZV1CNpOrDNj7tuWuf35lgw/videos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➔"/>
            </a:pPr>
            <a:r>
              <a:rPr lang="ru-RU" sz="1600"/>
              <a:t>Материалы на страницах профилей на сайте НТО: </a:t>
            </a:r>
            <a:r>
              <a:rPr lang="ru-RU" sz="1600" u="sng">
                <a:solidFill>
                  <a:schemeClr val="hlink"/>
                </a:solidFill>
                <a:hlinkClick r:id="rId5"/>
              </a:rPr>
              <a:t>https://ntcontest.ru/tracks/nto-school/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➔"/>
            </a:pPr>
            <a:r>
              <a:rPr lang="ru-RU" sz="1600"/>
              <a:t>Раздел Подготовка на сайте НТО: </a:t>
            </a:r>
            <a:r>
              <a:rPr lang="ru-RU" sz="1600" u="sng">
                <a:solidFill>
                  <a:schemeClr val="hlink"/>
                </a:solidFill>
                <a:hlinkClick r:id="rId6"/>
              </a:rPr>
              <a:t>https://ntcontest.ru/study/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➔"/>
            </a:pPr>
            <a:r>
              <a:rPr lang="ru-RU" sz="1600"/>
              <a:t>Библиотека материалов для подготовки участников НТО: </a:t>
            </a:r>
            <a:r>
              <a:rPr lang="ru-RU" sz="1600" u="sng">
                <a:solidFill>
                  <a:schemeClr val="hlink"/>
                </a:solidFill>
                <a:hlinkClick r:id="rId7"/>
              </a:rPr>
              <a:t>clc.to/tech-library</a:t>
            </a:r>
            <a:endParaRPr sz="1600"/>
          </a:p>
          <a:p>
            <a:pPr indent="-406400" lvl="0" marL="609600" rtl="0" algn="l">
              <a:spcBef>
                <a:spcPts val="1000"/>
              </a:spcBef>
              <a:spcAft>
                <a:spcPts val="0"/>
              </a:spcAft>
              <a:buSzPts val="1600"/>
              <a:buChar char="➔"/>
            </a:pPr>
            <a:r>
              <a:rPr lang="ru-RU" sz="1600"/>
              <a:t>Открытые курсы задач профилей НТО на Stepik: </a:t>
            </a:r>
            <a:r>
              <a:rPr lang="ru-RU" sz="1600" u="sng">
                <a:solidFill>
                  <a:schemeClr val="hlink"/>
                </a:solidFill>
                <a:hlinkClick r:id="rId8"/>
              </a:rPr>
              <a:t>https://stepik.org/catalog/search?q=НТО</a:t>
            </a:r>
            <a:endParaRPr sz="900"/>
          </a:p>
        </p:txBody>
      </p:sp>
      <p:pic>
        <p:nvPicPr>
          <p:cNvPr id="696" name="Google Shape;696;g39309934a74_0_78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768567" y="1255892"/>
            <a:ext cx="6423433" cy="3448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39309934a74_0_791"/>
          <p:cNvSpPr txBox="1"/>
          <p:nvPr>
            <p:ph type="title"/>
          </p:nvPr>
        </p:nvSpPr>
        <p:spPr>
          <a:xfrm>
            <a:off x="415600" y="2885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Форматы подготовки</a:t>
            </a:r>
            <a:endParaRPr/>
          </a:p>
        </p:txBody>
      </p:sp>
      <p:sp>
        <p:nvSpPr>
          <p:cNvPr id="702" name="Google Shape;702;g39309934a74_0_791"/>
          <p:cNvSpPr txBox="1"/>
          <p:nvPr>
            <p:ph idx="1" type="body"/>
          </p:nvPr>
        </p:nvSpPr>
        <p:spPr>
          <a:xfrm>
            <a:off x="557050" y="1310847"/>
            <a:ext cx="5397900" cy="5321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1800"/>
              <a:t>Когда надо что-то делать быстро:</a:t>
            </a:r>
            <a:endParaRPr b="1"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➔"/>
            </a:pPr>
            <a:r>
              <a:rPr lang="ru-RU" sz="1800"/>
              <a:t>Выбрать с участниками 2-3 профиля.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➔"/>
            </a:pPr>
            <a:r>
              <a:rPr lang="ru-RU" sz="1800"/>
              <a:t>Изучить список компетенций, которые требуются для участия в профиле.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➔"/>
            </a:pPr>
            <a:r>
              <a:rPr lang="ru-RU" sz="1800"/>
              <a:t>Сформировать подборку материалов по профилю.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➔"/>
            </a:pPr>
            <a:r>
              <a:rPr lang="ru-RU" sz="1800"/>
              <a:t>Помочь участникам команды спланировать свою подготовку и прохождение этапов.</a:t>
            </a:r>
            <a:endParaRPr sz="1800"/>
          </a:p>
          <a:p>
            <a:pPr indent="-419100" lvl="0" marL="609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➔"/>
            </a:pPr>
            <a:r>
              <a:rPr lang="ru-RU" sz="1800"/>
              <a:t>Оказывать поддержку участникам в цикле НТО: занятия или встречи в неурочное время, разборы задач, приглашение коллег и экспертов, мероприятия по командообразованию.</a:t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g39309934a74_0_791"/>
          <p:cNvSpPr txBox="1"/>
          <p:nvPr>
            <p:ph idx="2" type="body"/>
          </p:nvPr>
        </p:nvSpPr>
        <p:spPr>
          <a:xfrm>
            <a:off x="7605875" y="435950"/>
            <a:ext cx="4515600" cy="224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200"/>
              <a:t>Для тех, кто не любит торопиться и ехать на горящем велосипеде: </a:t>
            </a:r>
            <a:br>
              <a:rPr lang="ru-RU" sz="2200"/>
            </a:br>
            <a:r>
              <a:rPr lang="ru-RU" sz="2200"/>
              <a:t>Годовая программа кружка/ спецкурса/ факультатива… </a:t>
            </a:r>
            <a:endParaRPr sz="22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/>
              <a:t>Старт: 1 или 2 полугодие.</a:t>
            </a:r>
            <a:endParaRPr sz="2200"/>
          </a:p>
        </p:txBody>
      </p:sp>
      <p:sp>
        <p:nvSpPr>
          <p:cNvPr id="704" name="Google Shape;704;g39309934a74_0_791"/>
          <p:cNvSpPr txBox="1"/>
          <p:nvPr/>
        </p:nvSpPr>
        <p:spPr>
          <a:xfrm>
            <a:off x="5954900" y="3225800"/>
            <a:ext cx="6237300" cy="3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latin typeface="Open Sans"/>
                <a:ea typeface="Open Sans"/>
                <a:cs typeface="Open Sans"/>
                <a:sym typeface="Open Sans"/>
              </a:rPr>
              <a:t>Задачи наставника:</a:t>
            </a:r>
            <a:endParaRPr b="1" sz="1800"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609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➔"/>
            </a:pPr>
            <a:r>
              <a:rPr lang="ru-RU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развитие навыков и компетенций участников и команд и личное профессиональное развитие;</a:t>
            </a:r>
            <a:endParaRPr sz="18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609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➔"/>
            </a:pPr>
            <a:r>
              <a:rPr lang="ru-RU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помощь с подбором ресурсов для участников и команд;</a:t>
            </a:r>
            <a:endParaRPr sz="18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609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➔"/>
            </a:pPr>
            <a:r>
              <a:rPr lang="ru-RU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поддержание командного духа и мотивации участников и команд;</a:t>
            </a:r>
            <a:endParaRPr sz="18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609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➔"/>
            </a:pPr>
            <a:r>
              <a:rPr lang="ru-RU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помощь в планировании работы участников и команд с учетом дедлайнов;</a:t>
            </a:r>
            <a:endParaRPr sz="18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609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➔"/>
            </a:pPr>
            <a:r>
              <a:rPr lang="ru-RU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проведение рефлексии деятельности участников и команд</a:t>
            </a:r>
            <a:endParaRPr sz="18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05" name="Google Shape;705;g39309934a74_0_7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05300" y="915627"/>
            <a:ext cx="1764026" cy="1764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39309934a74_0_800"/>
          <p:cNvSpPr txBox="1"/>
          <p:nvPr>
            <p:ph type="title"/>
          </p:nvPr>
        </p:nvSpPr>
        <p:spPr>
          <a:xfrm>
            <a:off x="415600" y="1869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/>
              <a:t>Рефлексия – инструмент развития</a:t>
            </a:r>
            <a:endParaRPr sz="3600"/>
          </a:p>
        </p:txBody>
      </p:sp>
      <p:sp>
        <p:nvSpPr>
          <p:cNvPr id="711" name="Google Shape;711;g39309934a74_0_800"/>
          <p:cNvSpPr txBox="1"/>
          <p:nvPr>
            <p:ph idx="1" type="body"/>
          </p:nvPr>
        </p:nvSpPr>
        <p:spPr>
          <a:xfrm>
            <a:off x="415600" y="1028625"/>
            <a:ext cx="11776500" cy="5829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02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Собрать и проанализировать факты: задания соревнований, как работала команда, компетенции и подготовка</a:t>
            </a:r>
            <a:endParaRPr sz="1600"/>
          </a:p>
          <a:p>
            <a:pPr indent="-3302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Что рефлексируем? - неудачи и удачи: Обсудить, что получилось хорошо. Похвалить друг друга. Обсудить, что бы сделали иначе и где возникли трудности.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Когда? - на каждом этапе. Рефлексия подобна стратегическому планированию и коррекции планов.</a:t>
            </a:r>
            <a:endParaRPr sz="1600"/>
          </a:p>
          <a:p>
            <a:pPr indent="-3302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Если ваша команда — победитель, то будет полезно напомнить, что звездная болезнь — вредная штука</a:t>
            </a:r>
            <a:endParaRPr sz="1600"/>
          </a:p>
          <a:p>
            <a:pPr indent="-3302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Обсудить с участниками соревнований, связывают ли они тематику соревнований со своей будущей профессией, как соревнования помогли им понять это</a:t>
            </a:r>
            <a:endParaRPr sz="1600"/>
          </a:p>
          <a:p>
            <a:pPr indent="-3302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Как итог, следует написать рекомендации для команды, которая в следующем году поедет на эти соревнования, и план подготовки к ним. Эти документы помогут не только вам, но и вашим коллегам и единомышленникам не наступать на одни и те же грабли.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Рефлексировать нужно учить. Это серьезно! Сам наставник тоже должен постоянно рефлексировать свою деятельность.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Личная рефлексия (Что я сделал круто или не смог сделать и почему? Что я могу успеть сделать к следующему этапу? Что я внес в орезультат команды?...)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Командная рефлексия (Где у нас есть уязвимость, как можно усилить, как перераспределить роли)</a:t>
            </a:r>
            <a:endParaRPr sz="1600"/>
          </a:p>
          <a:p>
            <a:pPr indent="-3302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Проверить дипломы победителей, правильно ли указано место, ФИО и название образовательного учреждения, ведь это документ для портфолио ученика</a:t>
            </a:r>
            <a:endParaRPr sz="1600"/>
          </a:p>
          <a:p>
            <a:pPr indent="-330200" lvl="0" marL="457200" marR="254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ru-RU" sz="1600"/>
              <a:t>Донести до руководства образовательного учреждения и органов управления образованием результаты участия школьников или студентов в соревнованиях</a:t>
            </a:r>
            <a:endParaRPr sz="16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" name="Google Shape;716;g39309934a74_0_8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g39309934a74_0_890"/>
          <p:cNvSpPr txBox="1"/>
          <p:nvPr/>
        </p:nvSpPr>
        <p:spPr>
          <a:xfrm>
            <a:off x="1199456" y="2158294"/>
            <a:ext cx="10078800" cy="208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ОПРОС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18" name="Google Shape;718;g39309934a74_0_89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5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g39309934a74_0_89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4" cy="183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0" name="Google Shape;720;g39309934a74_0_8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235" y="0"/>
            <a:ext cx="12163528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930a792e3f_0_4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1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3930a792e3f_0_472"/>
          <p:cNvSpPr/>
          <p:nvPr/>
        </p:nvSpPr>
        <p:spPr>
          <a:xfrm>
            <a:off x="241592" y="212119"/>
            <a:ext cx="11418000" cy="6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60100" lIns="60100" spcFirstLastPara="1" rIns="60100" wrap="square" tIns="6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-RU" sz="3200" strike="noStrike">
                <a:solidFill>
                  <a:srgbClr val="BCFFFF"/>
                </a:solidFill>
                <a:latin typeface="Trebuchet MS"/>
                <a:ea typeface="Trebuchet MS"/>
                <a:cs typeface="Trebuchet MS"/>
                <a:sym typeface="Trebuchet MS"/>
              </a:rPr>
              <a:t>Системные проекты Кружкового движения</a:t>
            </a:r>
            <a:endParaRPr b="0" sz="22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3" name="Google Shape;313;g3930a792e3f_0_472"/>
          <p:cNvCxnSpPr/>
          <p:nvPr/>
        </p:nvCxnSpPr>
        <p:spPr>
          <a:xfrm flipH="1" rot="10800000">
            <a:off x="0" y="1054223"/>
            <a:ext cx="9826200" cy="30300"/>
          </a:xfrm>
          <a:prstGeom prst="straightConnector1">
            <a:avLst/>
          </a:prstGeom>
          <a:noFill/>
          <a:ln cap="flat" cmpd="sng" w="38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4" name="Google Shape;314;g3930a792e3f_0_472"/>
          <p:cNvCxnSpPr/>
          <p:nvPr/>
        </p:nvCxnSpPr>
        <p:spPr>
          <a:xfrm>
            <a:off x="2313720" y="1616400"/>
            <a:ext cx="2880300" cy="453000"/>
          </a:xfrm>
          <a:prstGeom prst="bentConnector3">
            <a:avLst>
              <a:gd fmla="val 50001" name="adj1"/>
            </a:avLst>
          </a:prstGeom>
          <a:noFill/>
          <a:ln cap="flat" cmpd="sng" w="19075">
            <a:solidFill>
              <a:srgbClr val="4472C4"/>
            </a:solidFill>
            <a:prstDash val="dashDot"/>
            <a:round/>
            <a:headEnd len="sm" w="sm" type="none"/>
            <a:tailEnd len="med" w="med" type="triangle"/>
          </a:ln>
        </p:spPr>
      </p:cxnSp>
      <p:sp>
        <p:nvSpPr>
          <p:cNvPr id="315" name="Google Shape;315;g3930a792e3f_0_472"/>
          <p:cNvSpPr/>
          <p:nvPr/>
        </p:nvSpPr>
        <p:spPr>
          <a:xfrm>
            <a:off x="5227019" y="3820592"/>
            <a:ext cx="6473100" cy="16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1448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Поддержка наставников</a:t>
            </a:r>
            <a:endParaRPr/>
          </a:p>
          <a:p>
            <a:pPr indent="-171450" lvl="0" marL="28593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-"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Онлайн-курсы о наставничестве и проектной деятельности</a:t>
            </a:r>
            <a:endParaRPr/>
          </a:p>
          <a:p>
            <a:pPr indent="-171450" lvl="0" marL="28593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-"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Курсы повышения квалификации</a:t>
            </a:r>
            <a:endParaRPr/>
          </a:p>
          <a:p>
            <a:pPr indent="-171450" lvl="0" marL="28593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-"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Методические материалы</a:t>
            </a:r>
            <a:endParaRPr/>
          </a:p>
          <a:p>
            <a:pPr indent="-101600" lvl="0" marL="28593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g3930a792e3f_0_472"/>
          <p:cNvSpPr/>
          <p:nvPr/>
        </p:nvSpPr>
        <p:spPr>
          <a:xfrm>
            <a:off x="5289300" y="5477232"/>
            <a:ext cx="6283500" cy="10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14480" marR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000"/>
              <a:buFont typeface="Trebuchet MS"/>
              <a:buNone/>
            </a:pPr>
            <a:r>
              <a:rPr b="1" lang="ru-RU" sz="2000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Поддержка сообществ</a:t>
            </a:r>
            <a:endParaRPr/>
          </a:p>
          <a:p>
            <a:pPr indent="-171450" lvl="0" marL="28593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-"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Съезды, конвенты, конференции</a:t>
            </a:r>
            <a:endParaRPr/>
          </a:p>
          <a:p>
            <a:pPr indent="-171450" lvl="0" marL="28593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-"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Конкурс кружков и сборники кружков</a:t>
            </a:r>
            <a:endParaRPr/>
          </a:p>
          <a:p>
            <a:pPr indent="-171450" lvl="0" marL="28593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-"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Практики будущего и мышление о будущем </a:t>
            </a:r>
            <a:endParaRPr/>
          </a:p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7" name="Google Shape;317;g3930a792e3f_0_472"/>
          <p:cNvGrpSpPr/>
          <p:nvPr/>
        </p:nvGrpSpPr>
        <p:grpSpPr>
          <a:xfrm>
            <a:off x="828180" y="1335420"/>
            <a:ext cx="2448720" cy="4854960"/>
            <a:chOff x="828180" y="1335420"/>
            <a:chExt cx="2448720" cy="4854960"/>
          </a:xfrm>
        </p:grpSpPr>
        <p:sp>
          <p:nvSpPr>
            <p:cNvPr id="318" name="Google Shape;318;g3930a792e3f_0_472"/>
            <p:cNvSpPr/>
            <p:nvPr/>
          </p:nvSpPr>
          <p:spPr>
            <a:xfrm flipH="1" rot="-5400000">
              <a:off x="1270080" y="5278680"/>
              <a:ext cx="532080" cy="1291320"/>
            </a:xfrm>
            <a:custGeom>
              <a:rect b="b" l="l" r="r" t="t"/>
              <a:pathLst>
                <a:path extrusionOk="0" h="83" w="32">
                  <a:moveTo>
                    <a:pt x="14" y="9"/>
                  </a:moveTo>
                  <a:cubicBezTo>
                    <a:pt x="14" y="12"/>
                    <a:pt x="16" y="14"/>
                    <a:pt x="18" y="16"/>
                  </a:cubicBezTo>
                  <a:cubicBezTo>
                    <a:pt x="9" y="34"/>
                    <a:pt x="4" y="53"/>
                    <a:pt x="3" y="73"/>
                  </a:cubicBezTo>
                  <a:cubicBezTo>
                    <a:pt x="2" y="74"/>
                    <a:pt x="0" y="76"/>
                    <a:pt x="0" y="78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8" y="83"/>
                    <a:pt x="10" y="81"/>
                    <a:pt x="10" y="78"/>
                  </a:cubicBezTo>
                  <a:cubicBezTo>
                    <a:pt x="10" y="76"/>
                    <a:pt x="8" y="74"/>
                    <a:pt x="7" y="74"/>
                  </a:cubicBezTo>
                  <a:cubicBezTo>
                    <a:pt x="7" y="54"/>
                    <a:pt x="12" y="35"/>
                    <a:pt x="21" y="17"/>
                  </a:cubicBezTo>
                  <a:cubicBezTo>
                    <a:pt x="22" y="17"/>
                    <a:pt x="22" y="18"/>
                    <a:pt x="23" y="18"/>
                  </a:cubicBezTo>
                  <a:cubicBezTo>
                    <a:pt x="28" y="18"/>
                    <a:pt x="32" y="14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ubicBezTo>
                    <a:pt x="18" y="0"/>
                    <a:pt x="14" y="4"/>
                    <a:pt x="14" y="9"/>
                  </a:cubicBezTo>
                  <a:close/>
                </a:path>
              </a:pathLst>
            </a:custGeom>
            <a:solidFill>
              <a:srgbClr val="B3C6E7"/>
            </a:solidFill>
            <a:ln>
              <a:noFill/>
            </a:ln>
            <a:effectLst>
              <a:outerShdw dir="5400000" dist="38160">
                <a:srgbClr val="000000">
                  <a:alpha val="298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g3930a792e3f_0_472"/>
            <p:cNvSpPr/>
            <p:nvPr/>
          </p:nvSpPr>
          <p:spPr>
            <a:xfrm flipH="1" rot="-5400000">
              <a:off x="1945440" y="4845240"/>
              <a:ext cx="1064520" cy="995400"/>
            </a:xfrm>
            <a:custGeom>
              <a:rect b="b" l="l" r="r" t="t"/>
              <a:pathLst>
                <a:path extrusionOk="0" h="64" w="64">
                  <a:moveTo>
                    <a:pt x="46" y="9"/>
                  </a:moveTo>
                  <a:cubicBezTo>
                    <a:pt x="46" y="10"/>
                    <a:pt x="47" y="11"/>
                    <a:pt x="47" y="12"/>
                  </a:cubicBezTo>
                  <a:cubicBezTo>
                    <a:pt x="30" y="23"/>
                    <a:pt x="16" y="38"/>
                    <a:pt x="6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7"/>
                    <a:pt x="0" y="59"/>
                  </a:cubicBezTo>
                  <a:cubicBezTo>
                    <a:pt x="0" y="62"/>
                    <a:pt x="2" y="64"/>
                    <a:pt x="5" y="64"/>
                  </a:cubicBezTo>
                  <a:cubicBezTo>
                    <a:pt x="7" y="64"/>
                    <a:pt x="9" y="62"/>
                    <a:pt x="9" y="59"/>
                  </a:cubicBezTo>
                  <a:cubicBezTo>
                    <a:pt x="9" y="58"/>
                    <a:pt x="9" y="57"/>
                    <a:pt x="8" y="56"/>
                  </a:cubicBezTo>
                  <a:cubicBezTo>
                    <a:pt x="19" y="40"/>
                    <a:pt x="32" y="25"/>
                    <a:pt x="49" y="15"/>
                  </a:cubicBezTo>
                  <a:cubicBezTo>
                    <a:pt x="50" y="16"/>
                    <a:pt x="53" y="18"/>
                    <a:pt x="55" y="18"/>
                  </a:cubicBezTo>
                  <a:cubicBezTo>
                    <a:pt x="60" y="18"/>
                    <a:pt x="64" y="14"/>
                    <a:pt x="64" y="9"/>
                  </a:cubicBezTo>
                  <a:cubicBezTo>
                    <a:pt x="64" y="4"/>
                    <a:pt x="60" y="0"/>
                    <a:pt x="55" y="0"/>
                  </a:cubicBezTo>
                  <a:cubicBezTo>
                    <a:pt x="50" y="0"/>
                    <a:pt x="46" y="4"/>
                    <a:pt x="46" y="9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ffectLst>
              <a:outerShdw dir="5400000" dist="38160">
                <a:srgbClr val="000000">
                  <a:alpha val="298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g3930a792e3f_0_472"/>
            <p:cNvSpPr/>
            <p:nvPr/>
          </p:nvSpPr>
          <p:spPr>
            <a:xfrm flipH="1" rot="-5400000">
              <a:off x="2338560" y="4087440"/>
              <a:ext cx="1378440" cy="498240"/>
            </a:xfrm>
            <a:custGeom>
              <a:rect b="b" l="l" r="r" t="t"/>
              <a:pathLst>
                <a:path extrusionOk="0" h="32" w="83">
                  <a:moveTo>
                    <a:pt x="65" y="8"/>
                  </a:moveTo>
                  <a:cubicBezTo>
                    <a:pt x="45" y="9"/>
                    <a:pt x="25" y="15"/>
                    <a:pt x="7" y="24"/>
                  </a:cubicBezTo>
                  <a:cubicBezTo>
                    <a:pt x="7" y="23"/>
                    <a:pt x="5" y="23"/>
                    <a:pt x="4" y="23"/>
                  </a:cubicBezTo>
                  <a:cubicBezTo>
                    <a:pt x="2" y="23"/>
                    <a:pt x="0" y="25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7" y="32"/>
                    <a:pt x="9" y="30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26" y="17"/>
                    <a:pt x="46" y="12"/>
                    <a:pt x="65" y="11"/>
                  </a:cubicBezTo>
                  <a:cubicBezTo>
                    <a:pt x="66" y="15"/>
                    <a:pt x="70" y="18"/>
                    <a:pt x="74" y="18"/>
                  </a:cubicBezTo>
                  <a:cubicBezTo>
                    <a:pt x="79" y="18"/>
                    <a:pt x="83" y="14"/>
                    <a:pt x="83" y="9"/>
                  </a:cubicBezTo>
                  <a:cubicBezTo>
                    <a:pt x="83" y="4"/>
                    <a:pt x="79" y="0"/>
                    <a:pt x="74" y="0"/>
                  </a:cubicBezTo>
                  <a:cubicBezTo>
                    <a:pt x="70" y="0"/>
                    <a:pt x="66" y="3"/>
                    <a:pt x="65" y="8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ffectLst>
              <a:outerShdw dir="2700000" dist="37674">
                <a:srgbClr val="000000">
                  <a:alpha val="349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g3930a792e3f_0_472"/>
            <p:cNvSpPr/>
            <p:nvPr/>
          </p:nvSpPr>
          <p:spPr>
            <a:xfrm flipH="1" rot="-5400000">
              <a:off x="2275560" y="2940480"/>
              <a:ext cx="1379880" cy="498240"/>
            </a:xfrm>
            <a:custGeom>
              <a:rect b="b" l="l" r="r" t="t"/>
              <a:pathLst>
                <a:path extrusionOk="0" h="32" w="83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" y="10"/>
                    <a:pt x="9" y="8"/>
                    <a:pt x="9" y="7"/>
                  </a:cubicBezTo>
                  <a:cubicBezTo>
                    <a:pt x="29" y="7"/>
                    <a:pt x="48" y="12"/>
                    <a:pt x="66" y="21"/>
                  </a:cubicBezTo>
                  <a:cubicBezTo>
                    <a:pt x="66" y="22"/>
                    <a:pt x="66" y="23"/>
                    <a:pt x="66" y="23"/>
                  </a:cubicBezTo>
                  <a:cubicBezTo>
                    <a:pt x="66" y="28"/>
                    <a:pt x="70" y="32"/>
                    <a:pt x="74" y="32"/>
                  </a:cubicBezTo>
                  <a:cubicBezTo>
                    <a:pt x="79" y="32"/>
                    <a:pt x="83" y="28"/>
                    <a:pt x="83" y="23"/>
                  </a:cubicBezTo>
                  <a:cubicBezTo>
                    <a:pt x="83" y="19"/>
                    <a:pt x="79" y="15"/>
                    <a:pt x="74" y="15"/>
                  </a:cubicBezTo>
                  <a:cubicBezTo>
                    <a:pt x="72" y="15"/>
                    <a:pt x="69" y="16"/>
                    <a:pt x="67" y="18"/>
                  </a:cubicBezTo>
                  <a:cubicBezTo>
                    <a:pt x="50" y="9"/>
                    <a:pt x="30" y="4"/>
                    <a:pt x="10" y="3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B3C6E7"/>
            </a:solidFill>
            <a:ln>
              <a:noFill/>
            </a:ln>
            <a:effectLst>
              <a:outerShdw dir="8100000" dist="37674">
                <a:srgbClr val="000000">
                  <a:alpha val="298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g3930a792e3f_0_472"/>
            <p:cNvSpPr/>
            <p:nvPr/>
          </p:nvSpPr>
          <p:spPr>
            <a:xfrm flipH="1" rot="-5400000">
              <a:off x="1875240" y="1677600"/>
              <a:ext cx="1064520" cy="1011240"/>
            </a:xfrm>
            <a:custGeom>
              <a:rect b="b" l="l" r="r" t="t"/>
              <a:pathLst>
                <a:path extrusionOk="0" h="65" w="64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24" y="19"/>
                    <a:pt x="39" y="33"/>
                    <a:pt x="50" y="49"/>
                  </a:cubicBezTo>
                  <a:cubicBezTo>
                    <a:pt x="48" y="51"/>
                    <a:pt x="47" y="53"/>
                    <a:pt x="47" y="56"/>
                  </a:cubicBezTo>
                  <a:cubicBezTo>
                    <a:pt x="47" y="61"/>
                    <a:pt x="51" y="65"/>
                    <a:pt x="56" y="65"/>
                  </a:cubicBezTo>
                  <a:cubicBezTo>
                    <a:pt x="60" y="65"/>
                    <a:pt x="64" y="61"/>
                    <a:pt x="64" y="56"/>
                  </a:cubicBezTo>
                  <a:cubicBezTo>
                    <a:pt x="64" y="51"/>
                    <a:pt x="60" y="47"/>
                    <a:pt x="56" y="47"/>
                  </a:cubicBezTo>
                  <a:cubicBezTo>
                    <a:pt x="54" y="47"/>
                    <a:pt x="53" y="47"/>
                    <a:pt x="52" y="47"/>
                  </a:cubicBezTo>
                  <a:cubicBezTo>
                    <a:pt x="41" y="30"/>
                    <a:pt x="26" y="16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ffectLst>
              <a:outerShdw dir="5400000" dist="38160">
                <a:srgbClr val="000000">
                  <a:alpha val="298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g3930a792e3f_0_472"/>
            <p:cNvSpPr/>
            <p:nvPr/>
          </p:nvSpPr>
          <p:spPr>
            <a:xfrm flipH="1" rot="-5400000">
              <a:off x="1207800" y="955800"/>
              <a:ext cx="532080" cy="1291320"/>
            </a:xfrm>
            <a:custGeom>
              <a:rect b="b" l="l" r="r" t="t"/>
              <a:pathLst>
                <a:path extrusionOk="0" h="83" w="32">
                  <a:moveTo>
                    <a:pt x="0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5" y="27"/>
                    <a:pt x="20" y="46"/>
                    <a:pt x="21" y="65"/>
                  </a:cubicBezTo>
                  <a:cubicBezTo>
                    <a:pt x="17" y="66"/>
                    <a:pt x="14" y="70"/>
                    <a:pt x="14" y="74"/>
                  </a:cubicBezTo>
                  <a:cubicBezTo>
                    <a:pt x="14" y="79"/>
                    <a:pt x="18" y="83"/>
                    <a:pt x="23" y="83"/>
                  </a:cubicBezTo>
                  <a:cubicBezTo>
                    <a:pt x="28" y="83"/>
                    <a:pt x="32" y="79"/>
                    <a:pt x="32" y="74"/>
                  </a:cubicBezTo>
                  <a:cubicBezTo>
                    <a:pt x="32" y="69"/>
                    <a:pt x="29" y="66"/>
                    <a:pt x="24" y="65"/>
                  </a:cubicBezTo>
                  <a:cubicBezTo>
                    <a:pt x="23" y="45"/>
                    <a:pt x="18" y="25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ffectLst>
              <a:outerShdw dir="5400000" dist="38160">
                <a:srgbClr val="000000">
                  <a:alpha val="298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24" name="Google Shape;324;g3930a792e3f_0_472"/>
          <p:cNvCxnSpPr/>
          <p:nvPr/>
        </p:nvCxnSpPr>
        <p:spPr>
          <a:xfrm>
            <a:off x="3492000" y="3712369"/>
            <a:ext cx="1734900" cy="630000"/>
          </a:xfrm>
          <a:prstGeom prst="bentConnector3">
            <a:avLst>
              <a:gd fmla="val 50003" name="adj1"/>
            </a:avLst>
          </a:prstGeom>
          <a:noFill/>
          <a:ln cap="flat" cmpd="sng" w="19075">
            <a:solidFill>
              <a:srgbClr val="4472C4"/>
            </a:solidFill>
            <a:prstDash val="dashDot"/>
            <a:round/>
            <a:headEnd len="sm" w="sm" type="none"/>
            <a:tailEnd len="med" w="med" type="triangle"/>
          </a:ln>
        </p:spPr>
      </p:cxnSp>
      <p:cxnSp>
        <p:nvCxnSpPr>
          <p:cNvPr id="325" name="Google Shape;325;g3930a792e3f_0_472"/>
          <p:cNvCxnSpPr/>
          <p:nvPr/>
        </p:nvCxnSpPr>
        <p:spPr>
          <a:xfrm>
            <a:off x="2734739" y="5790240"/>
            <a:ext cx="2492400" cy="400200"/>
          </a:xfrm>
          <a:prstGeom prst="bentConnector3">
            <a:avLst>
              <a:gd fmla="val 49998" name="adj1"/>
            </a:avLst>
          </a:prstGeom>
          <a:noFill/>
          <a:ln cap="flat" cmpd="sng" w="19075">
            <a:solidFill>
              <a:srgbClr val="4472C4"/>
            </a:solidFill>
            <a:prstDash val="dashDot"/>
            <a:round/>
            <a:headEnd len="sm" w="sm" type="none"/>
            <a:tailEnd len="med" w="med" type="triangle"/>
          </a:ln>
        </p:spPr>
      </p:cxnSp>
      <p:sp>
        <p:nvSpPr>
          <p:cNvPr id="326" name="Google Shape;326;g3930a792e3f_0_472"/>
          <p:cNvSpPr/>
          <p:nvPr/>
        </p:nvSpPr>
        <p:spPr>
          <a:xfrm>
            <a:off x="5194440" y="1426629"/>
            <a:ext cx="6838800" cy="20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000"/>
              <a:buFont typeface="Trebuchet MS"/>
              <a:buNone/>
            </a:pPr>
            <a:r>
              <a:rPr b="1" lang="ru-RU" sz="2000">
                <a:solidFill>
                  <a:srgbClr val="00B0F0"/>
                </a:solidFill>
                <a:latin typeface="Trebuchet MS"/>
                <a:ea typeface="Trebuchet MS"/>
                <a:cs typeface="Trebuchet MS"/>
                <a:sym typeface="Trebuchet MS"/>
              </a:rPr>
              <a:t>Поддержка талантов</a:t>
            </a:r>
            <a:endParaRPr/>
          </a:p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- Национальная технологическая олимпиада</a:t>
            </a:r>
            <a:endParaRPr/>
          </a:p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- Национальная киберфизическая платформы «Берлога»</a:t>
            </a:r>
            <a:endParaRPr/>
          </a:p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- Конкурс цифровых портфолио «Талант НТО»</a:t>
            </a:r>
            <a:endParaRPr/>
          </a:p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- ТехноГТО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11448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- Конкурс проектов с открытым кодом и стажировки «Код для всех»</a:t>
            </a:r>
            <a:endParaRPr/>
          </a:p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- Проектные школы, хакатоны и акселераторы</a:t>
            </a:r>
            <a:endParaRPr/>
          </a:p>
          <a:p>
            <a:pPr indent="0" lvl="0" marL="11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g3930a792e3f_0_4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89927" y="318776"/>
            <a:ext cx="1643378" cy="425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Google Shape;725;g39309934a74_0_12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26" name="Google Shape;726;g39309934a74_0_1243"/>
          <p:cNvSpPr txBox="1"/>
          <p:nvPr/>
        </p:nvSpPr>
        <p:spPr>
          <a:xfrm>
            <a:off x="1199456" y="2158294"/>
            <a:ext cx="10078800" cy="208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ОПРОС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27" name="Google Shape;727;g39309934a74_0_12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5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g39309934a74_0_12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4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3" name="Google Shape;733;g39309934a74_0_12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g39309934a74_0_12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5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g39309934a74_0_12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4" cy="183041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g39309934a74_0_1258"/>
          <p:cNvSpPr txBox="1"/>
          <p:nvPr/>
        </p:nvSpPr>
        <p:spPr>
          <a:xfrm>
            <a:off x="4196791" y="5653302"/>
            <a:ext cx="3546300" cy="63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ВКонтакте: </a:t>
            </a:r>
            <a:r>
              <a:rPr b="1" lang="ru-RU" sz="2000" u="sng">
                <a:solidFill>
                  <a:srgbClr val="03ABDD"/>
                </a:solidFill>
                <a:latin typeface="Corbel"/>
                <a:ea typeface="Corbel"/>
                <a:cs typeface="Corbel"/>
                <a:sym typeface="Corbe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vk.com/nticontest</a:t>
            </a:r>
            <a:br>
              <a:rPr b="1" lang="ru-RU" sz="2000" u="sng">
                <a:solidFill>
                  <a:srgbClr val="F296AF"/>
                </a:solidFill>
                <a:latin typeface="Corbel"/>
                <a:ea typeface="Corbel"/>
                <a:cs typeface="Corbel"/>
                <a:sym typeface="Corbe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</a:br>
            <a:r>
              <a:rPr lang="ru-RU" sz="20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Telegram</a:t>
            </a:r>
            <a:r>
              <a:rPr lang="ru-RU" sz="2000">
                <a:solidFill>
                  <a:srgbClr val="03ABDD"/>
                </a:solidFill>
                <a:latin typeface="Corbel"/>
                <a:ea typeface="Corbel"/>
                <a:cs typeface="Corbel"/>
                <a:sym typeface="Corbel"/>
              </a:rPr>
              <a:t>: </a:t>
            </a:r>
            <a:r>
              <a:rPr b="1" lang="ru-RU" sz="2000" u="sng">
                <a:solidFill>
                  <a:srgbClr val="03ABDD"/>
                </a:solidFill>
                <a:latin typeface="Corbel"/>
                <a:ea typeface="Corbel"/>
                <a:cs typeface="Corbel"/>
                <a:sym typeface="Corbe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t.me/nto_olympiada</a:t>
            </a:r>
            <a:r>
              <a:rPr b="1" lang="ru-RU" sz="2000">
                <a:solidFill>
                  <a:srgbClr val="03ABDD"/>
                </a:solidFill>
                <a:latin typeface="Corbel"/>
                <a:ea typeface="Corbel"/>
                <a:cs typeface="Corbel"/>
                <a:sym typeface="Corbel"/>
              </a:rPr>
              <a:t>  </a:t>
            </a:r>
            <a:r>
              <a:rPr b="1" lang="ru-RU" sz="2000" u="sng">
                <a:solidFill>
                  <a:srgbClr val="03ABDD"/>
                </a:solidFill>
                <a:latin typeface="Corbel"/>
                <a:ea typeface="Corbel"/>
                <a:cs typeface="Corbel"/>
                <a:sym typeface="Corbe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endParaRPr b="1" sz="2000">
              <a:solidFill>
                <a:srgbClr val="03ABDD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737" name="Google Shape;737;g39309934a74_0_1258"/>
          <p:cNvSpPr txBox="1"/>
          <p:nvPr/>
        </p:nvSpPr>
        <p:spPr>
          <a:xfrm>
            <a:off x="2871014" y="3447702"/>
            <a:ext cx="6056700" cy="7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Tahoma"/>
              <a:buNone/>
            </a:pPr>
            <a:r>
              <a:rPr b="0" i="0" lang="ru-RU" sz="24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ПОРТАЛ </a:t>
            </a:r>
            <a:r>
              <a:rPr lang="ru-RU" sz="2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b="0" i="0" lang="ru-RU" sz="24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НТО:</a:t>
            </a:r>
            <a:endParaRPr b="0" i="0" sz="18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03ABDD"/>
              </a:buClr>
              <a:buSzPts val="2400"/>
              <a:buFont typeface="Tahoma"/>
              <a:buNone/>
            </a:pPr>
            <a:r>
              <a:rPr b="1" i="0" lang="ru-RU" sz="2400" u="sng" cap="none" strike="noStrike">
                <a:solidFill>
                  <a:srgbClr val="03ABDD"/>
                </a:solidFill>
                <a:latin typeface="Corbel"/>
                <a:ea typeface="Corbel"/>
                <a:cs typeface="Corbel"/>
                <a:sym typeface="Corbel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WWW.NTCONTEST.RU</a:t>
            </a:r>
            <a:endParaRPr b="1" i="0" sz="2400" u="none" cap="none" strike="noStrike">
              <a:solidFill>
                <a:srgbClr val="03ABDD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738" name="Google Shape;738;g39309934a74_0_1258"/>
          <p:cNvSpPr/>
          <p:nvPr/>
        </p:nvSpPr>
        <p:spPr>
          <a:xfrm>
            <a:off x="2667873" y="4273161"/>
            <a:ext cx="6603900" cy="13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Helvetica Neue"/>
              <a:buNone/>
            </a:pPr>
            <a:r>
              <a:rPr b="0" i="0" lang="ru-RU" sz="20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По всем вопросам вы можете обращаться по адресу: </a:t>
            </a:r>
            <a:endParaRPr b="0" i="0" sz="20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Helvetica Neue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Helvetica Neue"/>
              <a:buNone/>
            </a:pPr>
            <a:r>
              <a:rPr b="1" baseline="30000" i="0" lang="ru-RU" sz="2800" u="sng" cap="none" strike="noStrike">
                <a:solidFill>
                  <a:srgbClr val="03ABDD"/>
                </a:solidFill>
                <a:latin typeface="Corbel"/>
                <a:ea typeface="Corbel"/>
                <a:cs typeface="Corbel"/>
                <a:sym typeface="Corbel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INFO@NTCONTEST.RU</a:t>
            </a:r>
            <a:endParaRPr b="0" i="0" sz="2800" u="none" cap="none" strike="noStrike">
              <a:solidFill>
                <a:srgbClr val="03ABDD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739" name="Google Shape;739;g39309934a74_0_125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667873" y="906972"/>
            <a:ext cx="2042098" cy="2042098"/>
          </a:xfrm>
          <a:prstGeom prst="rect">
            <a:avLst/>
          </a:prstGeom>
          <a:noFill/>
          <a:ln>
            <a:noFill/>
          </a:ln>
        </p:spPr>
      </p:pic>
      <p:sp>
        <p:nvSpPr>
          <p:cNvPr id="740" name="Google Shape;740;g39309934a74_0_1258"/>
          <p:cNvSpPr/>
          <p:nvPr/>
        </p:nvSpPr>
        <p:spPr>
          <a:xfrm>
            <a:off x="2545648" y="298609"/>
            <a:ext cx="468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См. сайт Кружкового движения</a:t>
            </a:r>
            <a:endParaRPr i="1" sz="1800">
              <a:solidFill>
                <a:srgbClr val="00B0F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41" name="Google Shape;741;g39309934a74_0_125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6528738" y="997571"/>
            <a:ext cx="2049908" cy="2049908"/>
          </a:xfrm>
          <a:prstGeom prst="rect">
            <a:avLst/>
          </a:prstGeom>
          <a:noFill/>
          <a:ln>
            <a:noFill/>
          </a:ln>
        </p:spPr>
      </p:pic>
      <p:sp>
        <p:nvSpPr>
          <p:cNvPr id="742" name="Google Shape;742;g39309934a74_0_1258"/>
          <p:cNvSpPr/>
          <p:nvPr/>
        </p:nvSpPr>
        <p:spPr>
          <a:xfrm>
            <a:off x="6528762" y="160148"/>
            <a:ext cx="46800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См. сборник проектов и инициатив «Вселенная Кружкового движения»</a:t>
            </a:r>
            <a:endParaRPr i="1" sz="1800">
              <a:solidFill>
                <a:srgbClr val="00B0F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6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11308715" w="20104100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48" name="Google Shape;748;p6"/>
          <p:cNvSpPr txBox="1"/>
          <p:nvPr/>
        </p:nvSpPr>
        <p:spPr>
          <a:xfrm>
            <a:off x="1008801" y="6188322"/>
            <a:ext cx="1914605" cy="2936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50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t.me/rmc_dod</a:t>
            </a:r>
            <a:endParaRPr b="0" i="0" sz="18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49" name="Google Shape;749;p6"/>
          <p:cNvSpPr txBox="1"/>
          <p:nvPr/>
        </p:nvSpPr>
        <p:spPr>
          <a:xfrm>
            <a:off x="3293142" y="6161280"/>
            <a:ext cx="2122920" cy="2936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50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vk.com/dopsurgu</a:t>
            </a:r>
            <a:endParaRPr b="0" i="0" sz="18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750" name="Google Shape;750;p6"/>
          <p:cNvGrpSpPr/>
          <p:nvPr/>
        </p:nvGrpSpPr>
        <p:grpSpPr>
          <a:xfrm>
            <a:off x="2293507" y="1266203"/>
            <a:ext cx="4122189" cy="661857"/>
            <a:chOff x="0" y="0"/>
            <a:chExt cx="4122189" cy="661857"/>
          </a:xfrm>
        </p:grpSpPr>
        <p:sp>
          <p:nvSpPr>
            <p:cNvPr id="751" name="Google Shape;751;p6"/>
            <p:cNvSpPr/>
            <p:nvPr/>
          </p:nvSpPr>
          <p:spPr>
            <a:xfrm>
              <a:off x="0" y="0"/>
              <a:ext cx="4122189" cy="661857"/>
            </a:xfrm>
            <a:custGeom>
              <a:rect b="b" l="l" r="r" t="t"/>
              <a:pathLst>
                <a:path extrusionOk="0" h="1197610" w="9511030">
                  <a:moveTo>
                    <a:pt x="9248671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1" y="35739"/>
                  </a:lnTo>
                  <a:lnTo>
                    <a:pt x="93116" y="61565"/>
                  </a:lnTo>
                  <a:lnTo>
                    <a:pt x="61565" y="93116"/>
                  </a:lnTo>
                  <a:lnTo>
                    <a:pt x="35739" y="129651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935699"/>
                  </a:lnTo>
                  <a:lnTo>
                    <a:pt x="4217" y="982752"/>
                  </a:lnTo>
                  <a:lnTo>
                    <a:pt x="16377" y="1027039"/>
                  </a:lnTo>
                  <a:lnTo>
                    <a:pt x="35739" y="1067820"/>
                  </a:lnTo>
                  <a:lnTo>
                    <a:pt x="61565" y="1104355"/>
                  </a:lnTo>
                  <a:lnTo>
                    <a:pt x="93116" y="1135905"/>
                  </a:lnTo>
                  <a:lnTo>
                    <a:pt x="129651" y="1161731"/>
                  </a:lnTo>
                  <a:lnTo>
                    <a:pt x="170431" y="1181094"/>
                  </a:lnTo>
                  <a:lnTo>
                    <a:pt x="214718" y="1193253"/>
                  </a:lnTo>
                  <a:lnTo>
                    <a:pt x="261772" y="1197471"/>
                  </a:lnTo>
                  <a:lnTo>
                    <a:pt x="9248671" y="1197471"/>
                  </a:lnTo>
                  <a:lnTo>
                    <a:pt x="9295727" y="1193253"/>
                  </a:lnTo>
                  <a:lnTo>
                    <a:pt x="9340015" y="1181094"/>
                  </a:lnTo>
                  <a:lnTo>
                    <a:pt x="9380796" y="1161731"/>
                  </a:lnTo>
                  <a:lnTo>
                    <a:pt x="9417331" y="1135905"/>
                  </a:lnTo>
                  <a:lnTo>
                    <a:pt x="9448880" y="1104355"/>
                  </a:lnTo>
                  <a:lnTo>
                    <a:pt x="9474705" y="1067820"/>
                  </a:lnTo>
                  <a:lnTo>
                    <a:pt x="9494067" y="1027039"/>
                  </a:lnTo>
                  <a:lnTo>
                    <a:pt x="9506226" y="982752"/>
                  </a:lnTo>
                  <a:lnTo>
                    <a:pt x="9510443" y="935699"/>
                  </a:lnTo>
                  <a:lnTo>
                    <a:pt x="9510443" y="261772"/>
                  </a:lnTo>
                  <a:lnTo>
                    <a:pt x="9506226" y="214718"/>
                  </a:lnTo>
                  <a:lnTo>
                    <a:pt x="9494067" y="170431"/>
                  </a:lnTo>
                  <a:lnTo>
                    <a:pt x="9474705" y="129651"/>
                  </a:lnTo>
                  <a:lnTo>
                    <a:pt x="9448880" y="93116"/>
                  </a:lnTo>
                  <a:lnTo>
                    <a:pt x="9417331" y="61565"/>
                  </a:lnTo>
                  <a:lnTo>
                    <a:pt x="9380796" y="35739"/>
                  </a:lnTo>
                  <a:lnTo>
                    <a:pt x="9340015" y="16377"/>
                  </a:lnTo>
                  <a:lnTo>
                    <a:pt x="9295727" y="4217"/>
                  </a:lnTo>
                  <a:lnTo>
                    <a:pt x="92486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156636" y="187302"/>
              <a:ext cx="256776" cy="327068"/>
            </a:xfrm>
            <a:custGeom>
              <a:rect b="b" l="l" r="r" t="t"/>
              <a:pathLst>
                <a:path extrusionOk="0" h="591820" w="592454">
                  <a:moveTo>
                    <a:pt x="374341" y="0"/>
                  </a:moveTo>
                  <a:lnTo>
                    <a:pt x="331681" y="5040"/>
                  </a:lnTo>
                  <a:lnTo>
                    <a:pt x="290265" y="18759"/>
                  </a:lnTo>
                  <a:lnTo>
                    <a:pt x="251416" y="41267"/>
                  </a:lnTo>
                  <a:lnTo>
                    <a:pt x="215356" y="73546"/>
                  </a:lnTo>
                  <a:lnTo>
                    <a:pt x="189091" y="110692"/>
                  </a:lnTo>
                  <a:lnTo>
                    <a:pt x="172737" y="152233"/>
                  </a:lnTo>
                  <a:lnTo>
                    <a:pt x="166412" y="197702"/>
                  </a:lnTo>
                  <a:lnTo>
                    <a:pt x="170234" y="246626"/>
                  </a:lnTo>
                  <a:lnTo>
                    <a:pt x="184321" y="298537"/>
                  </a:lnTo>
                  <a:lnTo>
                    <a:pt x="208789" y="352964"/>
                  </a:lnTo>
                  <a:lnTo>
                    <a:pt x="36061" y="524728"/>
                  </a:lnTo>
                  <a:lnTo>
                    <a:pt x="28609" y="531625"/>
                  </a:lnTo>
                  <a:lnTo>
                    <a:pt x="21004" y="538444"/>
                  </a:lnTo>
                  <a:lnTo>
                    <a:pt x="14027" y="545607"/>
                  </a:lnTo>
                  <a:lnTo>
                    <a:pt x="8460" y="553534"/>
                  </a:lnTo>
                  <a:lnTo>
                    <a:pt x="4982" y="562283"/>
                  </a:lnTo>
                  <a:lnTo>
                    <a:pt x="2958" y="571820"/>
                  </a:lnTo>
                  <a:lnTo>
                    <a:pt x="1569" y="581701"/>
                  </a:lnTo>
                  <a:lnTo>
                    <a:pt x="0" y="591480"/>
                  </a:lnTo>
                  <a:lnTo>
                    <a:pt x="10156" y="590017"/>
                  </a:lnTo>
                  <a:lnTo>
                    <a:pt x="20645" y="588895"/>
                  </a:lnTo>
                  <a:lnTo>
                    <a:pt x="30220" y="586841"/>
                  </a:lnTo>
                  <a:lnTo>
                    <a:pt x="37632" y="582580"/>
                  </a:lnTo>
                  <a:lnTo>
                    <a:pt x="70940" y="549711"/>
                  </a:lnTo>
                  <a:lnTo>
                    <a:pt x="137148" y="483194"/>
                  </a:lnTo>
                  <a:lnTo>
                    <a:pt x="237018" y="381696"/>
                  </a:lnTo>
                  <a:lnTo>
                    <a:pt x="349619" y="381696"/>
                  </a:lnTo>
                  <a:lnTo>
                    <a:pt x="293400" y="363259"/>
                  </a:lnTo>
                  <a:lnTo>
                    <a:pt x="258248" y="336860"/>
                  </a:lnTo>
                  <a:lnTo>
                    <a:pt x="230887" y="302412"/>
                  </a:lnTo>
                  <a:lnTo>
                    <a:pt x="213025" y="261576"/>
                  </a:lnTo>
                  <a:lnTo>
                    <a:pt x="206370" y="216015"/>
                  </a:lnTo>
                  <a:lnTo>
                    <a:pt x="212129" y="170477"/>
                  </a:lnTo>
                  <a:lnTo>
                    <a:pt x="229242" y="129324"/>
                  </a:lnTo>
                  <a:lnTo>
                    <a:pt x="256002" y="94285"/>
                  </a:lnTo>
                  <a:lnTo>
                    <a:pt x="290703" y="67087"/>
                  </a:lnTo>
                  <a:lnTo>
                    <a:pt x="331637" y="49460"/>
                  </a:lnTo>
                  <a:lnTo>
                    <a:pt x="377098" y="43130"/>
                  </a:lnTo>
                  <a:lnTo>
                    <a:pt x="505321" y="43130"/>
                  </a:lnTo>
                  <a:lnTo>
                    <a:pt x="496564" y="35858"/>
                  </a:lnTo>
                  <a:lnTo>
                    <a:pt x="458105" y="15518"/>
                  </a:lnTo>
                  <a:lnTo>
                    <a:pt x="416923" y="3529"/>
                  </a:lnTo>
                  <a:lnTo>
                    <a:pt x="374341" y="0"/>
                  </a:lnTo>
                  <a:close/>
                </a:path>
                <a:path extrusionOk="0" h="591820" w="592454">
                  <a:moveTo>
                    <a:pt x="349619" y="381696"/>
                  </a:moveTo>
                  <a:lnTo>
                    <a:pt x="237018" y="381696"/>
                  </a:lnTo>
                  <a:lnTo>
                    <a:pt x="291212" y="406390"/>
                  </a:lnTo>
                  <a:lnTo>
                    <a:pt x="342843" y="420847"/>
                  </a:lnTo>
                  <a:lnTo>
                    <a:pt x="391496" y="425193"/>
                  </a:lnTo>
                  <a:lnTo>
                    <a:pt x="436755" y="419557"/>
                  </a:lnTo>
                  <a:lnTo>
                    <a:pt x="478206" y="404064"/>
                  </a:lnTo>
                  <a:lnTo>
                    <a:pt x="505950" y="385267"/>
                  </a:lnTo>
                  <a:lnTo>
                    <a:pt x="380239" y="385267"/>
                  </a:lnTo>
                  <a:lnTo>
                    <a:pt x="349619" y="381696"/>
                  </a:lnTo>
                  <a:close/>
                </a:path>
                <a:path extrusionOk="0" h="591820" w="592454">
                  <a:moveTo>
                    <a:pt x="505321" y="43130"/>
                  </a:moveTo>
                  <a:lnTo>
                    <a:pt x="377098" y="43130"/>
                  </a:lnTo>
                  <a:lnTo>
                    <a:pt x="422452" y="49301"/>
                  </a:lnTo>
                  <a:lnTo>
                    <a:pt x="463481" y="66855"/>
                  </a:lnTo>
                  <a:lnTo>
                    <a:pt x="498411" y="94014"/>
                  </a:lnTo>
                  <a:lnTo>
                    <a:pt x="525469" y="128998"/>
                  </a:lnTo>
                  <a:lnTo>
                    <a:pt x="542881" y="170028"/>
                  </a:lnTo>
                  <a:lnTo>
                    <a:pt x="548873" y="215324"/>
                  </a:lnTo>
                  <a:lnTo>
                    <a:pt x="542624" y="259885"/>
                  </a:lnTo>
                  <a:lnTo>
                    <a:pt x="525534" y="300064"/>
                  </a:lnTo>
                  <a:lnTo>
                    <a:pt x="499177" y="334276"/>
                  </a:lnTo>
                  <a:lnTo>
                    <a:pt x="465126" y="360937"/>
                  </a:lnTo>
                  <a:lnTo>
                    <a:pt x="424955" y="378462"/>
                  </a:lnTo>
                  <a:lnTo>
                    <a:pt x="380239" y="385267"/>
                  </a:lnTo>
                  <a:lnTo>
                    <a:pt x="505950" y="385267"/>
                  </a:lnTo>
                  <a:lnTo>
                    <a:pt x="548014" y="344022"/>
                  </a:lnTo>
                  <a:lnTo>
                    <a:pt x="571441" y="305680"/>
                  </a:lnTo>
                  <a:lnTo>
                    <a:pt x="586117" y="264652"/>
                  </a:lnTo>
                  <a:lnTo>
                    <a:pt x="592122" y="222230"/>
                  </a:lnTo>
                  <a:lnTo>
                    <a:pt x="589532" y="179707"/>
                  </a:lnTo>
                  <a:lnTo>
                    <a:pt x="578427" y="138372"/>
                  </a:lnTo>
                  <a:lnTo>
                    <a:pt x="558883" y="99519"/>
                  </a:lnTo>
                  <a:lnTo>
                    <a:pt x="530978" y="64439"/>
                  </a:lnTo>
                  <a:lnTo>
                    <a:pt x="505321" y="431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sp>
        <p:nvSpPr>
          <p:cNvPr id="753" name="Google Shape;753;p6"/>
          <p:cNvSpPr/>
          <p:nvPr/>
        </p:nvSpPr>
        <p:spPr>
          <a:xfrm>
            <a:off x="580772" y="3985492"/>
            <a:ext cx="428029" cy="428029"/>
          </a:xfrm>
          <a:custGeom>
            <a:rect b="b" l="l" r="r" t="t"/>
            <a:pathLst>
              <a:path extrusionOk="0" h="836929" w="836930">
                <a:moveTo>
                  <a:pt x="417945" y="0"/>
                </a:moveTo>
                <a:lnTo>
                  <a:pt x="369181" y="2811"/>
                </a:lnTo>
                <a:lnTo>
                  <a:pt x="322076" y="11037"/>
                </a:lnTo>
                <a:lnTo>
                  <a:pt x="276941" y="24363"/>
                </a:lnTo>
                <a:lnTo>
                  <a:pt x="234090" y="42476"/>
                </a:lnTo>
                <a:lnTo>
                  <a:pt x="193836" y="65063"/>
                </a:lnTo>
                <a:lnTo>
                  <a:pt x="156491" y="91809"/>
                </a:lnTo>
                <a:lnTo>
                  <a:pt x="122368" y="122402"/>
                </a:lnTo>
                <a:lnTo>
                  <a:pt x="91779" y="156527"/>
                </a:lnTo>
                <a:lnTo>
                  <a:pt x="65039" y="193871"/>
                </a:lnTo>
                <a:lnTo>
                  <a:pt x="42459" y="234121"/>
                </a:lnTo>
                <a:lnTo>
                  <a:pt x="24352" y="276962"/>
                </a:lnTo>
                <a:lnTo>
                  <a:pt x="11031" y="322082"/>
                </a:lnTo>
                <a:lnTo>
                  <a:pt x="2815" y="369136"/>
                </a:lnTo>
                <a:lnTo>
                  <a:pt x="78" y="416534"/>
                </a:lnTo>
                <a:lnTo>
                  <a:pt x="0" y="418594"/>
                </a:lnTo>
                <a:lnTo>
                  <a:pt x="2881" y="467359"/>
                </a:lnTo>
                <a:lnTo>
                  <a:pt x="11172" y="514468"/>
                </a:lnTo>
                <a:lnTo>
                  <a:pt x="24561" y="559608"/>
                </a:lnTo>
                <a:lnTo>
                  <a:pt x="42732" y="602464"/>
                </a:lnTo>
                <a:lnTo>
                  <a:pt x="65374" y="642724"/>
                </a:lnTo>
                <a:lnTo>
                  <a:pt x="92172" y="680074"/>
                </a:lnTo>
                <a:lnTo>
                  <a:pt x="122814" y="714200"/>
                </a:lnTo>
                <a:lnTo>
                  <a:pt x="156985" y="744789"/>
                </a:lnTo>
                <a:lnTo>
                  <a:pt x="194373" y="771528"/>
                </a:lnTo>
                <a:lnTo>
                  <a:pt x="234665" y="794102"/>
                </a:lnTo>
                <a:lnTo>
                  <a:pt x="277546" y="812199"/>
                </a:lnTo>
                <a:lnTo>
                  <a:pt x="322703" y="825504"/>
                </a:lnTo>
                <a:lnTo>
                  <a:pt x="369824" y="833705"/>
                </a:lnTo>
                <a:lnTo>
                  <a:pt x="418594" y="836487"/>
                </a:lnTo>
                <a:lnTo>
                  <a:pt x="467360" y="833632"/>
                </a:lnTo>
                <a:lnTo>
                  <a:pt x="514475" y="825359"/>
                </a:lnTo>
                <a:lnTo>
                  <a:pt x="559625" y="811985"/>
                </a:lnTo>
                <a:lnTo>
                  <a:pt x="602495" y="793822"/>
                </a:lnTo>
                <a:lnTo>
                  <a:pt x="642771" y="771184"/>
                </a:lnTo>
                <a:lnTo>
                  <a:pt x="680136" y="744386"/>
                </a:lnTo>
                <a:lnTo>
                  <a:pt x="714277" y="713741"/>
                </a:lnTo>
                <a:lnTo>
                  <a:pt x="744879" y="679564"/>
                </a:lnTo>
                <a:lnTo>
                  <a:pt x="771627" y="642168"/>
                </a:lnTo>
                <a:lnTo>
                  <a:pt x="780662" y="626043"/>
                </a:lnTo>
                <a:lnTo>
                  <a:pt x="537805" y="626043"/>
                </a:lnTo>
                <a:lnTo>
                  <a:pt x="526666" y="624839"/>
                </a:lnTo>
                <a:lnTo>
                  <a:pt x="515857" y="621889"/>
                </a:lnTo>
                <a:lnTo>
                  <a:pt x="505604" y="617270"/>
                </a:lnTo>
                <a:lnTo>
                  <a:pt x="496131" y="611059"/>
                </a:lnTo>
                <a:lnTo>
                  <a:pt x="397074" y="544382"/>
                </a:lnTo>
                <a:lnTo>
                  <a:pt x="374595" y="529627"/>
                </a:lnTo>
                <a:lnTo>
                  <a:pt x="360085" y="505463"/>
                </a:lnTo>
                <a:lnTo>
                  <a:pt x="362186" y="495578"/>
                </a:lnTo>
                <a:lnTo>
                  <a:pt x="368093" y="486969"/>
                </a:lnTo>
                <a:lnTo>
                  <a:pt x="376125" y="479084"/>
                </a:lnTo>
                <a:lnTo>
                  <a:pt x="265936" y="479084"/>
                </a:lnTo>
                <a:lnTo>
                  <a:pt x="195760" y="459833"/>
                </a:lnTo>
                <a:lnTo>
                  <a:pt x="168769" y="450803"/>
                </a:lnTo>
                <a:lnTo>
                  <a:pt x="163837" y="449180"/>
                </a:lnTo>
                <a:lnTo>
                  <a:pt x="163837" y="437808"/>
                </a:lnTo>
                <a:lnTo>
                  <a:pt x="166552" y="429810"/>
                </a:lnTo>
                <a:lnTo>
                  <a:pt x="294100" y="369136"/>
                </a:lnTo>
                <a:lnTo>
                  <a:pt x="532946" y="268617"/>
                </a:lnTo>
                <a:lnTo>
                  <a:pt x="576373" y="253768"/>
                </a:lnTo>
                <a:lnTo>
                  <a:pt x="802143" y="253707"/>
                </a:lnTo>
                <a:lnTo>
                  <a:pt x="793798" y="234026"/>
                </a:lnTo>
                <a:lnTo>
                  <a:pt x="771156" y="193765"/>
                </a:lnTo>
                <a:lnTo>
                  <a:pt x="744358" y="156415"/>
                </a:lnTo>
                <a:lnTo>
                  <a:pt x="713717" y="122288"/>
                </a:lnTo>
                <a:lnTo>
                  <a:pt x="679547" y="91698"/>
                </a:lnTo>
                <a:lnTo>
                  <a:pt x="642160" y="64959"/>
                </a:lnTo>
                <a:lnTo>
                  <a:pt x="601871" y="42385"/>
                </a:lnTo>
                <a:lnTo>
                  <a:pt x="558991" y="24288"/>
                </a:lnTo>
                <a:lnTo>
                  <a:pt x="513835" y="10982"/>
                </a:lnTo>
                <a:lnTo>
                  <a:pt x="466715" y="2782"/>
                </a:lnTo>
                <a:lnTo>
                  <a:pt x="417945" y="0"/>
                </a:lnTo>
                <a:close/>
              </a:path>
              <a:path extrusionOk="0" h="836929" w="836930">
                <a:moveTo>
                  <a:pt x="802143" y="253707"/>
                </a:moveTo>
                <a:lnTo>
                  <a:pt x="587599" y="253707"/>
                </a:lnTo>
                <a:lnTo>
                  <a:pt x="598746" y="255678"/>
                </a:lnTo>
                <a:lnTo>
                  <a:pt x="605057" y="260855"/>
                </a:lnTo>
                <a:lnTo>
                  <a:pt x="609243" y="267586"/>
                </a:lnTo>
                <a:lnTo>
                  <a:pt x="611111" y="275294"/>
                </a:lnTo>
                <a:lnTo>
                  <a:pt x="610473" y="283404"/>
                </a:lnTo>
                <a:lnTo>
                  <a:pt x="597669" y="377766"/>
                </a:lnTo>
                <a:lnTo>
                  <a:pt x="587571" y="444368"/>
                </a:lnTo>
                <a:lnTo>
                  <a:pt x="577202" y="509078"/>
                </a:lnTo>
                <a:lnTo>
                  <a:pt x="568208" y="560768"/>
                </a:lnTo>
                <a:lnTo>
                  <a:pt x="562234" y="588306"/>
                </a:lnTo>
                <a:lnTo>
                  <a:pt x="562234" y="589584"/>
                </a:lnTo>
                <a:lnTo>
                  <a:pt x="557233" y="603989"/>
                </a:lnTo>
                <a:lnTo>
                  <a:pt x="551739" y="615887"/>
                </a:lnTo>
                <a:lnTo>
                  <a:pt x="545386" y="623748"/>
                </a:lnTo>
                <a:lnTo>
                  <a:pt x="537805" y="626043"/>
                </a:lnTo>
                <a:lnTo>
                  <a:pt x="780662" y="626043"/>
                </a:lnTo>
                <a:lnTo>
                  <a:pt x="812302" y="558977"/>
                </a:lnTo>
                <a:lnTo>
                  <a:pt x="825599" y="513810"/>
                </a:lnTo>
                <a:lnTo>
                  <a:pt x="833783" y="466681"/>
                </a:lnTo>
                <a:lnTo>
                  <a:pt x="836500" y="418594"/>
                </a:lnTo>
                <a:lnTo>
                  <a:pt x="836458" y="416534"/>
                </a:lnTo>
                <a:lnTo>
                  <a:pt x="833654" y="369136"/>
                </a:lnTo>
                <a:lnTo>
                  <a:pt x="825360" y="322025"/>
                </a:lnTo>
                <a:lnTo>
                  <a:pt x="811970" y="276884"/>
                </a:lnTo>
                <a:lnTo>
                  <a:pt x="802143" y="253707"/>
                </a:lnTo>
                <a:close/>
              </a:path>
              <a:path extrusionOk="0" h="836929" w="836930">
                <a:moveTo>
                  <a:pt x="495413" y="344603"/>
                </a:moveTo>
                <a:lnTo>
                  <a:pt x="487650" y="347895"/>
                </a:lnTo>
                <a:lnTo>
                  <a:pt x="456512" y="369587"/>
                </a:lnTo>
                <a:lnTo>
                  <a:pt x="307205" y="469723"/>
                </a:lnTo>
                <a:lnTo>
                  <a:pt x="294017" y="475461"/>
                </a:lnTo>
                <a:lnTo>
                  <a:pt x="280128" y="478599"/>
                </a:lnTo>
                <a:lnTo>
                  <a:pt x="265936" y="479084"/>
                </a:lnTo>
                <a:lnTo>
                  <a:pt x="376125" y="479084"/>
                </a:lnTo>
                <a:lnTo>
                  <a:pt x="498403" y="359622"/>
                </a:lnTo>
                <a:lnTo>
                  <a:pt x="502167" y="352665"/>
                </a:lnTo>
                <a:lnTo>
                  <a:pt x="500711" y="346926"/>
                </a:lnTo>
                <a:lnTo>
                  <a:pt x="495413" y="3446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54" name="Google Shape;754;p6"/>
          <p:cNvSpPr txBox="1"/>
          <p:nvPr/>
        </p:nvSpPr>
        <p:spPr>
          <a:xfrm>
            <a:off x="1238412" y="3913851"/>
            <a:ext cx="2591907" cy="57131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7125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кaнaл</a:t>
            </a:r>
            <a:endParaRPr b="0" i="0" sz="18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12700" marR="0" rtl="0" algn="l">
              <a:spcBef>
                <a:spcPts val="4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в тeлeгpaм</a:t>
            </a:r>
            <a:endParaRPr b="0" i="0" sz="18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55" name="Google Shape;755;p6"/>
          <p:cNvSpPr txBox="1"/>
          <p:nvPr/>
        </p:nvSpPr>
        <p:spPr>
          <a:xfrm>
            <a:off x="3950781" y="3913851"/>
            <a:ext cx="2329501" cy="5783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1425">
            <a:spAutoFit/>
          </a:bodyPr>
          <a:lstStyle/>
          <a:p>
            <a:pPr indent="0" lvl="0" marL="12700" marR="508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oбщaя гpyппa</a:t>
            </a:r>
            <a:endParaRPr b="0" i="0" sz="1800" u="none" cap="none" strike="noStrike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12700" marR="5080" rtl="0" algn="l">
              <a:spcBef>
                <a:spcPts val="9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в BK</a:t>
            </a:r>
            <a:endParaRPr b="0" i="0" sz="18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56" name="Google Shape;756;p6"/>
          <p:cNvSpPr txBox="1"/>
          <p:nvPr/>
        </p:nvSpPr>
        <p:spPr>
          <a:xfrm>
            <a:off x="2648453" y="1354114"/>
            <a:ext cx="2958002" cy="3866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125">
            <a:spAutoFit/>
          </a:bodyPr>
          <a:lstStyle/>
          <a:p>
            <a:pPr indent="0" lvl="0" marL="127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http://argo.surgu.ru/</a:t>
            </a:r>
            <a:endParaRPr b="1" i="0" sz="24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57" name="Google Shape;757;p6"/>
          <p:cNvSpPr txBox="1"/>
          <p:nvPr/>
        </p:nvSpPr>
        <p:spPr>
          <a:xfrm>
            <a:off x="575498" y="0"/>
            <a:ext cx="105156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venir"/>
              <a:buNone/>
            </a:pPr>
            <a:r>
              <a:rPr b="1" i="0" lang="ru-RU" sz="3600" u="none" cap="none" strike="noStrik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ПРИСОЕДИНЯЙТЕСЬ К НАМ!</a:t>
            </a:r>
            <a:endParaRPr b="0" i="0" sz="44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58" name="Google Shape;758;p6"/>
          <p:cNvSpPr/>
          <p:nvPr/>
        </p:nvSpPr>
        <p:spPr>
          <a:xfrm>
            <a:off x="3293142" y="3979721"/>
            <a:ext cx="428029" cy="428029"/>
          </a:xfrm>
          <a:custGeom>
            <a:rect b="b" l="l" r="r" t="t"/>
            <a:pathLst>
              <a:path extrusionOk="0" h="836929" w="836929">
                <a:moveTo>
                  <a:pt x="760563" y="0"/>
                </a:moveTo>
                <a:lnTo>
                  <a:pt x="75913" y="0"/>
                </a:lnTo>
                <a:lnTo>
                  <a:pt x="46320" y="5965"/>
                </a:lnTo>
                <a:lnTo>
                  <a:pt x="22195" y="22234"/>
                </a:lnTo>
                <a:lnTo>
                  <a:pt x="5951" y="46365"/>
                </a:lnTo>
                <a:lnTo>
                  <a:pt x="0" y="75913"/>
                </a:lnTo>
                <a:lnTo>
                  <a:pt x="0" y="760228"/>
                </a:lnTo>
                <a:lnTo>
                  <a:pt x="5748" y="789825"/>
                </a:lnTo>
                <a:lnTo>
                  <a:pt x="21892" y="814024"/>
                </a:lnTo>
                <a:lnTo>
                  <a:pt x="45979" y="830391"/>
                </a:lnTo>
                <a:lnTo>
                  <a:pt x="75557" y="836487"/>
                </a:lnTo>
                <a:lnTo>
                  <a:pt x="760228" y="836487"/>
                </a:lnTo>
                <a:lnTo>
                  <a:pt x="789869" y="830495"/>
                </a:lnTo>
                <a:lnTo>
                  <a:pt x="814110" y="814154"/>
                </a:lnTo>
                <a:lnTo>
                  <a:pt x="830472" y="789914"/>
                </a:lnTo>
                <a:lnTo>
                  <a:pt x="836477" y="760228"/>
                </a:lnTo>
                <a:lnTo>
                  <a:pt x="836477" y="590809"/>
                </a:lnTo>
                <a:lnTo>
                  <a:pt x="692429" y="590809"/>
                </a:lnTo>
                <a:lnTo>
                  <a:pt x="692429" y="589479"/>
                </a:lnTo>
                <a:lnTo>
                  <a:pt x="611939" y="589479"/>
                </a:lnTo>
                <a:lnTo>
                  <a:pt x="601234" y="589246"/>
                </a:lnTo>
                <a:lnTo>
                  <a:pt x="590806" y="587051"/>
                </a:lnTo>
                <a:lnTo>
                  <a:pt x="586078" y="585102"/>
                </a:lnTo>
                <a:lnTo>
                  <a:pt x="453609" y="585102"/>
                </a:lnTo>
                <a:lnTo>
                  <a:pt x="447693" y="584903"/>
                </a:lnTo>
                <a:lnTo>
                  <a:pt x="411537" y="584903"/>
                </a:lnTo>
                <a:lnTo>
                  <a:pt x="369658" y="580830"/>
                </a:lnTo>
                <a:lnTo>
                  <a:pt x="329921" y="568245"/>
                </a:lnTo>
                <a:lnTo>
                  <a:pt x="293601" y="547707"/>
                </a:lnTo>
                <a:lnTo>
                  <a:pt x="261971" y="519774"/>
                </a:lnTo>
                <a:lnTo>
                  <a:pt x="207123" y="449017"/>
                </a:lnTo>
                <a:lnTo>
                  <a:pt x="161098" y="371205"/>
                </a:lnTo>
                <a:lnTo>
                  <a:pt x="129426" y="308366"/>
                </a:lnTo>
                <a:lnTo>
                  <a:pt x="113692" y="272766"/>
                </a:lnTo>
                <a:lnTo>
                  <a:pt x="117640" y="267552"/>
                </a:lnTo>
                <a:lnTo>
                  <a:pt x="122854" y="263709"/>
                </a:lnTo>
                <a:lnTo>
                  <a:pt x="129011" y="261688"/>
                </a:lnTo>
                <a:lnTo>
                  <a:pt x="321594" y="261688"/>
                </a:lnTo>
                <a:lnTo>
                  <a:pt x="324012" y="259076"/>
                </a:lnTo>
                <a:lnTo>
                  <a:pt x="331047" y="254201"/>
                </a:lnTo>
                <a:lnTo>
                  <a:pt x="349598" y="249601"/>
                </a:lnTo>
                <a:lnTo>
                  <a:pt x="368487" y="246811"/>
                </a:lnTo>
                <a:lnTo>
                  <a:pt x="387559" y="245832"/>
                </a:lnTo>
                <a:lnTo>
                  <a:pt x="836477" y="245832"/>
                </a:lnTo>
                <a:lnTo>
                  <a:pt x="836477" y="75913"/>
                </a:lnTo>
                <a:lnTo>
                  <a:pt x="830526" y="46365"/>
                </a:lnTo>
                <a:lnTo>
                  <a:pt x="814281" y="22234"/>
                </a:lnTo>
                <a:lnTo>
                  <a:pt x="790156" y="5965"/>
                </a:lnTo>
                <a:lnTo>
                  <a:pt x="760563" y="0"/>
                </a:lnTo>
                <a:close/>
              </a:path>
              <a:path extrusionOk="0" h="836929" w="836929">
                <a:moveTo>
                  <a:pt x="836477" y="261282"/>
                </a:moveTo>
                <a:lnTo>
                  <a:pt x="702299" y="261282"/>
                </a:lnTo>
                <a:lnTo>
                  <a:pt x="710937" y="261670"/>
                </a:lnTo>
                <a:lnTo>
                  <a:pt x="715549" y="264983"/>
                </a:lnTo>
                <a:lnTo>
                  <a:pt x="719192" y="272075"/>
                </a:lnTo>
                <a:lnTo>
                  <a:pt x="719356" y="284858"/>
                </a:lnTo>
                <a:lnTo>
                  <a:pt x="711555" y="304564"/>
                </a:lnTo>
                <a:lnTo>
                  <a:pt x="695746" y="331168"/>
                </a:lnTo>
                <a:lnTo>
                  <a:pt x="671885" y="364648"/>
                </a:lnTo>
                <a:lnTo>
                  <a:pt x="636391" y="411307"/>
                </a:lnTo>
                <a:lnTo>
                  <a:pt x="621521" y="438041"/>
                </a:lnTo>
                <a:lnTo>
                  <a:pt x="627597" y="458300"/>
                </a:lnTo>
                <a:lnTo>
                  <a:pt x="654943" y="485534"/>
                </a:lnTo>
                <a:lnTo>
                  <a:pt x="672107" y="500948"/>
                </a:lnTo>
                <a:lnTo>
                  <a:pt x="687865" y="517713"/>
                </a:lnTo>
                <a:lnTo>
                  <a:pt x="702163" y="535744"/>
                </a:lnTo>
                <a:lnTo>
                  <a:pt x="714952" y="554956"/>
                </a:lnTo>
                <a:lnTo>
                  <a:pt x="720223" y="574584"/>
                </a:lnTo>
                <a:lnTo>
                  <a:pt x="711504" y="585349"/>
                </a:lnTo>
                <a:lnTo>
                  <a:pt x="698878" y="589882"/>
                </a:lnTo>
                <a:lnTo>
                  <a:pt x="692429" y="590809"/>
                </a:lnTo>
                <a:lnTo>
                  <a:pt x="836477" y="590809"/>
                </a:lnTo>
                <a:lnTo>
                  <a:pt x="836477" y="261282"/>
                </a:lnTo>
                <a:close/>
              </a:path>
              <a:path extrusionOk="0" h="836929" w="836929">
                <a:moveTo>
                  <a:pt x="491053" y="509628"/>
                </a:moveTo>
                <a:lnTo>
                  <a:pt x="478290" y="521376"/>
                </a:lnTo>
                <a:lnTo>
                  <a:pt x="471824" y="540209"/>
                </a:lnTo>
                <a:lnTo>
                  <a:pt x="469515" y="557694"/>
                </a:lnTo>
                <a:lnTo>
                  <a:pt x="469221" y="565396"/>
                </a:lnTo>
                <a:lnTo>
                  <a:pt x="469221" y="570464"/>
                </a:lnTo>
                <a:lnTo>
                  <a:pt x="467608" y="575448"/>
                </a:lnTo>
                <a:lnTo>
                  <a:pt x="464341" y="579385"/>
                </a:lnTo>
                <a:lnTo>
                  <a:pt x="459766" y="583175"/>
                </a:lnTo>
                <a:lnTo>
                  <a:pt x="453609" y="585102"/>
                </a:lnTo>
                <a:lnTo>
                  <a:pt x="586078" y="585102"/>
                </a:lnTo>
                <a:lnTo>
                  <a:pt x="580932" y="582981"/>
                </a:lnTo>
                <a:lnTo>
                  <a:pt x="571888" y="577123"/>
                </a:lnTo>
                <a:lnTo>
                  <a:pt x="549595" y="556906"/>
                </a:lnTo>
                <a:lnTo>
                  <a:pt x="528423" y="532994"/>
                </a:lnTo>
                <a:lnTo>
                  <a:pt x="508775" y="514272"/>
                </a:lnTo>
                <a:lnTo>
                  <a:pt x="491053" y="509628"/>
                </a:lnTo>
                <a:close/>
              </a:path>
              <a:path extrusionOk="0" h="836929" w="836929">
                <a:moveTo>
                  <a:pt x="321594" y="261688"/>
                </a:moveTo>
                <a:lnTo>
                  <a:pt x="221584" y="261688"/>
                </a:lnTo>
                <a:lnTo>
                  <a:pt x="226453" y="262578"/>
                </a:lnTo>
                <a:lnTo>
                  <a:pt x="231333" y="264546"/>
                </a:lnTo>
                <a:lnTo>
                  <a:pt x="235573" y="267552"/>
                </a:lnTo>
                <a:lnTo>
                  <a:pt x="238819" y="270211"/>
                </a:lnTo>
                <a:lnTo>
                  <a:pt x="241772" y="273708"/>
                </a:lnTo>
                <a:lnTo>
                  <a:pt x="244217" y="279554"/>
                </a:lnTo>
                <a:lnTo>
                  <a:pt x="250742" y="294899"/>
                </a:lnTo>
                <a:lnTo>
                  <a:pt x="275970" y="345088"/>
                </a:lnTo>
                <a:lnTo>
                  <a:pt x="299689" y="383091"/>
                </a:lnTo>
                <a:lnTo>
                  <a:pt x="330833" y="415001"/>
                </a:lnTo>
                <a:lnTo>
                  <a:pt x="341141" y="414154"/>
                </a:lnTo>
                <a:lnTo>
                  <a:pt x="350520" y="396418"/>
                </a:lnTo>
                <a:lnTo>
                  <a:pt x="353963" y="366615"/>
                </a:lnTo>
                <a:lnTo>
                  <a:pt x="354099" y="338586"/>
                </a:lnTo>
                <a:lnTo>
                  <a:pt x="353559" y="326168"/>
                </a:lnTo>
                <a:lnTo>
                  <a:pt x="353173" y="315492"/>
                </a:lnTo>
                <a:lnTo>
                  <a:pt x="339086" y="279554"/>
                </a:lnTo>
                <a:lnTo>
                  <a:pt x="317686" y="271436"/>
                </a:lnTo>
                <a:lnTo>
                  <a:pt x="316299" y="269471"/>
                </a:lnTo>
                <a:lnTo>
                  <a:pt x="318752" y="264758"/>
                </a:lnTo>
                <a:lnTo>
                  <a:pt x="321594" y="261688"/>
                </a:lnTo>
                <a:close/>
              </a:path>
              <a:path extrusionOk="0" h="836929" w="836929">
                <a:moveTo>
                  <a:pt x="836477" y="246594"/>
                </a:moveTo>
                <a:lnTo>
                  <a:pt x="417354" y="246594"/>
                </a:lnTo>
                <a:lnTo>
                  <a:pt x="427954" y="247281"/>
                </a:lnTo>
                <a:lnTo>
                  <a:pt x="438496" y="248716"/>
                </a:lnTo>
                <a:lnTo>
                  <a:pt x="449022" y="250892"/>
                </a:lnTo>
                <a:lnTo>
                  <a:pt x="464589" y="260421"/>
                </a:lnTo>
                <a:lnTo>
                  <a:pt x="469922" y="279380"/>
                </a:lnTo>
                <a:lnTo>
                  <a:pt x="469733" y="304564"/>
                </a:lnTo>
                <a:lnTo>
                  <a:pt x="469662" y="310838"/>
                </a:lnTo>
                <a:lnTo>
                  <a:pt x="468582" y="352575"/>
                </a:lnTo>
                <a:lnTo>
                  <a:pt x="468317" y="364648"/>
                </a:lnTo>
                <a:lnTo>
                  <a:pt x="471723" y="403125"/>
                </a:lnTo>
                <a:lnTo>
                  <a:pt x="487048" y="414586"/>
                </a:lnTo>
                <a:lnTo>
                  <a:pt x="498986" y="406935"/>
                </a:lnTo>
                <a:lnTo>
                  <a:pt x="543177" y="345727"/>
                </a:lnTo>
                <a:lnTo>
                  <a:pt x="560827" y="310838"/>
                </a:lnTo>
                <a:lnTo>
                  <a:pt x="575783" y="274693"/>
                </a:lnTo>
                <a:lnTo>
                  <a:pt x="577752" y="270798"/>
                </a:lnTo>
                <a:lnTo>
                  <a:pt x="580359" y="267447"/>
                </a:lnTo>
                <a:lnTo>
                  <a:pt x="583908" y="264934"/>
                </a:lnTo>
                <a:lnTo>
                  <a:pt x="587510" y="263112"/>
                </a:lnTo>
                <a:lnTo>
                  <a:pt x="591741" y="262421"/>
                </a:lnTo>
                <a:lnTo>
                  <a:pt x="691661" y="262421"/>
                </a:lnTo>
                <a:lnTo>
                  <a:pt x="702299" y="261282"/>
                </a:lnTo>
                <a:lnTo>
                  <a:pt x="836477" y="261282"/>
                </a:lnTo>
                <a:lnTo>
                  <a:pt x="836477" y="246594"/>
                </a:lnTo>
                <a:close/>
              </a:path>
              <a:path extrusionOk="0" h="836929" w="836929">
                <a:moveTo>
                  <a:pt x="691661" y="262421"/>
                </a:moveTo>
                <a:lnTo>
                  <a:pt x="591741" y="262421"/>
                </a:lnTo>
                <a:lnTo>
                  <a:pt x="595636" y="262965"/>
                </a:lnTo>
                <a:lnTo>
                  <a:pt x="686575" y="262965"/>
                </a:lnTo>
                <a:lnTo>
                  <a:pt x="691661" y="262421"/>
                </a:lnTo>
                <a:close/>
              </a:path>
              <a:path extrusionOk="0" h="836929" w="836929">
                <a:moveTo>
                  <a:pt x="836477" y="245832"/>
                </a:moveTo>
                <a:lnTo>
                  <a:pt x="387559" y="245832"/>
                </a:lnTo>
                <a:lnTo>
                  <a:pt x="406657" y="246662"/>
                </a:lnTo>
                <a:lnTo>
                  <a:pt x="836477" y="246594"/>
                </a:lnTo>
                <a:lnTo>
                  <a:pt x="836477" y="2458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59" name="Google Shape;759;p6"/>
          <p:cNvSpPr txBox="1"/>
          <p:nvPr/>
        </p:nvSpPr>
        <p:spPr>
          <a:xfrm>
            <a:off x="7541469" y="1641410"/>
            <a:ext cx="3653069" cy="2216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125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400" u="none" cap="none" strike="noStrik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+7 (3467)</a:t>
            </a:r>
            <a:r>
              <a:rPr b="0" i="0" lang="ru-RU" sz="2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33-16-09 (доб. 3932, 3934), </a:t>
            </a:r>
            <a:endParaRPr/>
          </a:p>
          <a:p>
            <a:pPr indent="0" lvl="0" marL="12699" marR="0" rtl="0" algn="l">
              <a:spcBef>
                <a:spcPts val="134"/>
              </a:spcBef>
              <a:spcAft>
                <a:spcPts val="0"/>
              </a:spcAft>
              <a:buNone/>
            </a:pPr>
            <a:r>
              <a:t/>
            </a:r>
            <a:endParaRPr b="0" i="0" sz="46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marR="0" rtl="0" algn="l">
              <a:spcBef>
                <a:spcPts val="135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+7 (3462)76-28-00 доб. (2932)</a:t>
            </a:r>
            <a:endParaRPr b="1" i="0" sz="2400" u="none" cap="none" strike="noStrik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760" name="Google Shape;76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784" y="1145224"/>
            <a:ext cx="992370" cy="992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93142" y="4806507"/>
            <a:ext cx="1276350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09783" y="4812278"/>
            <a:ext cx="1247775" cy="120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58873" y="5146657"/>
            <a:ext cx="493819" cy="493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4" name="Google Shape;764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74458" y="1760666"/>
            <a:ext cx="497615" cy="497615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6"/>
          <p:cNvSpPr/>
          <p:nvPr/>
        </p:nvSpPr>
        <p:spPr>
          <a:xfrm>
            <a:off x="7757238" y="5161365"/>
            <a:ext cx="3221529" cy="457519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91400" spcFirstLastPara="1" rIns="91400" wrap="square" tIns="456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venir"/>
              <a:buNone/>
            </a:pPr>
            <a:r>
              <a:rPr b="0" i="0" lang="ru-RU" sz="2400" u="none" cap="none" strike="noStrik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rmc.dod@surgu.ru</a:t>
            </a:r>
            <a:endParaRPr b="0" i="0" sz="2400" u="none" cap="none" strike="noStrik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930a792e3f_0_569"/>
          <p:cNvSpPr/>
          <p:nvPr/>
        </p:nvSpPr>
        <p:spPr>
          <a:xfrm>
            <a:off x="4316" y="0"/>
            <a:ext cx="12192000" cy="6858000"/>
          </a:xfrm>
          <a:prstGeom prst="rect">
            <a:avLst/>
          </a:prstGeom>
          <a:solidFill>
            <a:srgbClr val="0041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g3930a792e3f_0_569"/>
          <p:cNvSpPr/>
          <p:nvPr/>
        </p:nvSpPr>
        <p:spPr>
          <a:xfrm>
            <a:off x="296520" y="171156"/>
            <a:ext cx="9561000" cy="5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200" lIns="91200" spcFirstLastPara="1" rIns="91200" wrap="square" tIns="91200">
            <a:noAutofit/>
          </a:bodyPr>
          <a:lstStyle/>
          <a:p>
            <a:pPr indent="0" lvl="0" marL="139677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1" lang="ru-RU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Национальная киберфизическая платформа «Берлога»</a:t>
            </a:r>
            <a:endParaRPr b="1"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4" name="Google Shape;334;g3930a792e3f_0_569"/>
          <p:cNvCxnSpPr/>
          <p:nvPr/>
        </p:nvCxnSpPr>
        <p:spPr>
          <a:xfrm>
            <a:off x="-1" y="746400"/>
            <a:ext cx="8154300" cy="0"/>
          </a:xfrm>
          <a:prstGeom prst="straightConnector1">
            <a:avLst/>
          </a:prstGeom>
          <a:noFill/>
          <a:ln cap="flat" cmpd="sng" w="38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35" name="Google Shape;335;g3930a792e3f_0_5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75873" y="-30894"/>
            <a:ext cx="1919607" cy="957611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g3930a792e3f_0_569"/>
          <p:cNvSpPr txBox="1"/>
          <p:nvPr/>
        </p:nvSpPr>
        <p:spPr>
          <a:xfrm>
            <a:off x="493975" y="2589375"/>
            <a:ext cx="1890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2E7F92"/>
              </a:buClr>
              <a:buSzPts val="2800"/>
              <a:buFont typeface="Arial"/>
              <a:buNone/>
            </a:pPr>
            <a:r>
              <a:rPr b="1" lang="ru-RU" sz="2800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4 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g3930a792e3f_0_569"/>
          <p:cNvSpPr txBox="1"/>
          <p:nvPr/>
        </p:nvSpPr>
        <p:spPr>
          <a:xfrm>
            <a:off x="493976" y="3008574"/>
            <a:ext cx="1890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флагманские игры на RuStore, VK Play и «Таланте»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g3930a792e3f_0_569"/>
          <p:cNvSpPr txBox="1"/>
          <p:nvPr/>
        </p:nvSpPr>
        <p:spPr>
          <a:xfrm>
            <a:off x="474023" y="3904796"/>
            <a:ext cx="12657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59B5CB"/>
              </a:buClr>
              <a:buSzPts val="2800"/>
              <a:buFont typeface="Calibri"/>
              <a:buNone/>
            </a:pPr>
            <a:r>
              <a:rPr b="1" lang="ru-RU" sz="2800">
                <a:solidFill>
                  <a:srgbClr val="59B5CB"/>
                </a:solidFill>
                <a:latin typeface="Calibri"/>
                <a:ea typeface="Calibri"/>
                <a:cs typeface="Calibri"/>
                <a:sym typeface="Calibri"/>
              </a:rPr>
              <a:t>100+</a:t>
            </a:r>
            <a:endParaRPr b="1" sz="2800">
              <a:solidFill>
                <a:srgbClr val="59B5C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g3930a792e3f_0_569"/>
          <p:cNvSpPr txBox="1"/>
          <p:nvPr/>
        </p:nvSpPr>
        <p:spPr>
          <a:xfrm>
            <a:off x="474023" y="4337760"/>
            <a:ext cx="19797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технологических кружков в Башкирии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g3930a792e3f_0_569"/>
          <p:cNvSpPr txBox="1"/>
          <p:nvPr/>
        </p:nvSpPr>
        <p:spPr>
          <a:xfrm>
            <a:off x="491591" y="5088438"/>
            <a:ext cx="15858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ADDAE5"/>
              </a:buClr>
              <a:buSzPts val="2800"/>
              <a:buFont typeface="Arial"/>
              <a:buNone/>
            </a:pPr>
            <a:r>
              <a:rPr b="1" lang="ru-RU" sz="2800">
                <a:solidFill>
                  <a:srgbClr val="ADDAE5"/>
                </a:solidFill>
                <a:latin typeface="Arial"/>
                <a:ea typeface="Arial"/>
                <a:cs typeface="Arial"/>
                <a:sym typeface="Arial"/>
              </a:rPr>
              <a:t>7 000+</a:t>
            </a:r>
            <a:endParaRPr b="1" sz="2800">
              <a:solidFill>
                <a:srgbClr val="ADDAE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g3930a792e3f_0_569"/>
          <p:cNvSpPr txBox="1"/>
          <p:nvPr/>
        </p:nvSpPr>
        <p:spPr>
          <a:xfrm>
            <a:off x="491594" y="5498850"/>
            <a:ext cx="11121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школьников в кружках Башкирии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g3930a792e3f_0_569"/>
          <p:cNvSpPr txBox="1"/>
          <p:nvPr/>
        </p:nvSpPr>
        <p:spPr>
          <a:xfrm>
            <a:off x="475347" y="1405334"/>
            <a:ext cx="2523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buSzPts val="3200"/>
              <a:buFont typeface="Arial"/>
              <a:buNone/>
            </a:pPr>
            <a:r>
              <a:rPr b="1" lang="ru-RU"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rPr>
              <a:t>90 000+</a:t>
            </a:r>
            <a:endParaRPr sz="1600">
              <a:solidFill>
                <a:srgbClr val="0080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g3930a792e3f_0_569"/>
          <p:cNvSpPr txBox="1"/>
          <p:nvPr/>
        </p:nvSpPr>
        <p:spPr>
          <a:xfrm>
            <a:off x="475347" y="1899408"/>
            <a:ext cx="2115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пользователей скачали игры «Берлоги»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4" name="Google Shape;344;g3930a792e3f_0_569"/>
          <p:cNvPicPr preferRelativeResize="0"/>
          <p:nvPr/>
        </p:nvPicPr>
        <p:blipFill rotWithShape="1">
          <a:blip r:embed="rId4">
            <a:alphaModFix/>
          </a:blip>
          <a:srcRect b="2329" l="1846" r="51880" t="54935"/>
          <a:stretch/>
        </p:blipFill>
        <p:spPr>
          <a:xfrm>
            <a:off x="5099975" y="1100438"/>
            <a:ext cx="3024000" cy="15711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45" name="Google Shape;345;g3930a792e3f_0_569"/>
          <p:cNvSpPr/>
          <p:nvPr/>
        </p:nvSpPr>
        <p:spPr>
          <a:xfrm>
            <a:off x="6096001" y="2676935"/>
            <a:ext cx="2203500" cy="1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400" lIns="68400" spcFirstLastPara="1" rIns="68400" wrap="square" tIns="684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200">
                <a:solidFill>
                  <a:srgbClr val="59B5CB"/>
                </a:solidFill>
                <a:latin typeface="Arial"/>
                <a:ea typeface="Arial"/>
                <a:cs typeface="Arial"/>
                <a:sym typeface="Arial"/>
              </a:rPr>
              <a:t>Стратегия в жанре «защита башен»</a:t>
            </a:r>
            <a:r>
              <a:rPr lang="ru-RU" sz="1200">
                <a:solidFill>
                  <a:srgbClr val="59B5CB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ru-RU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отражайте нападение роёв кибернасекомых, программируя юнитов и вызывая медведей-героев.</a:t>
            </a:r>
            <a:endParaRPr/>
          </a:p>
        </p:txBody>
      </p:sp>
      <p:sp>
        <p:nvSpPr>
          <p:cNvPr id="346" name="Google Shape;346;g3930a792e3f_0_569"/>
          <p:cNvSpPr/>
          <p:nvPr/>
        </p:nvSpPr>
        <p:spPr>
          <a:xfrm>
            <a:off x="5910628" y="2259391"/>
            <a:ext cx="2203500" cy="407400"/>
          </a:xfrm>
          <a:prstGeom prst="rect">
            <a:avLst/>
          </a:prstGeom>
          <a:gradFill>
            <a:gsLst>
              <a:gs pos="0">
                <a:srgbClr val="27656E"/>
              </a:gs>
              <a:gs pos="30000">
                <a:srgbClr val="2E7983">
                  <a:alpha val="67450"/>
                </a:srgbClr>
              </a:gs>
              <a:gs pos="58999">
                <a:srgbClr val="31808B">
                  <a:alpha val="54509"/>
                </a:srgbClr>
              </a:gs>
              <a:gs pos="83000">
                <a:srgbClr val="286971">
                  <a:alpha val="51372"/>
                </a:srgbClr>
              </a:gs>
              <a:gs pos="100000">
                <a:srgbClr val="1D4D53">
                  <a:alpha val="61568"/>
                </a:srgbClr>
              </a:gs>
            </a:gsLst>
            <a:lin ang="18900044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g3930a792e3f_0_569"/>
          <p:cNvSpPr/>
          <p:nvPr/>
        </p:nvSpPr>
        <p:spPr>
          <a:xfrm>
            <a:off x="6185761" y="2325998"/>
            <a:ext cx="2312700" cy="30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400">
                <a:solidFill>
                  <a:srgbClr val="A8D08C"/>
                </a:solidFill>
                <a:latin typeface="Jost Black"/>
                <a:ea typeface="Jost Black"/>
                <a:cs typeface="Jost Black"/>
                <a:sym typeface="Jost Black"/>
              </a:rPr>
              <a:t>Защита пасеки</a:t>
            </a:r>
            <a:endParaRPr sz="1400">
              <a:solidFill>
                <a:srgbClr val="E8F4F6"/>
              </a:solidFill>
              <a:latin typeface="Jost Light"/>
              <a:ea typeface="Jost Light"/>
              <a:cs typeface="Jost Light"/>
              <a:sym typeface="Jost Light"/>
            </a:endParaRPr>
          </a:p>
        </p:txBody>
      </p:sp>
      <p:sp>
        <p:nvSpPr>
          <p:cNvPr id="348" name="Google Shape;348;g3930a792e3f_0_569"/>
          <p:cNvSpPr txBox="1"/>
          <p:nvPr/>
        </p:nvSpPr>
        <p:spPr>
          <a:xfrm>
            <a:off x="2804081" y="3906355"/>
            <a:ext cx="1756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59B5CB"/>
              </a:buClr>
              <a:buSzPts val="2800"/>
              <a:buFont typeface="Arial"/>
              <a:buNone/>
            </a:pPr>
            <a:r>
              <a:rPr b="1" lang="ru-RU" sz="2800">
                <a:solidFill>
                  <a:srgbClr val="59B5CB"/>
                </a:solidFill>
                <a:latin typeface="Arial"/>
                <a:ea typeface="Arial"/>
                <a:cs typeface="Arial"/>
                <a:sym typeface="Arial"/>
              </a:rPr>
              <a:t>100+</a:t>
            </a:r>
            <a:endParaRPr sz="1800">
              <a:solidFill>
                <a:srgbClr val="59B5C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g3930a792e3f_0_569"/>
          <p:cNvSpPr txBox="1"/>
          <p:nvPr/>
        </p:nvSpPr>
        <p:spPr>
          <a:xfrm>
            <a:off x="2804080" y="4316771"/>
            <a:ext cx="1852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наставников кружков НКФП в Башкирии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g3930a792e3f_0_569"/>
          <p:cNvSpPr txBox="1"/>
          <p:nvPr/>
        </p:nvSpPr>
        <p:spPr>
          <a:xfrm>
            <a:off x="9396605" y="5330415"/>
            <a:ext cx="2238600" cy="12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375" lIns="182375" spcFirstLastPara="1" rIns="182375" wrap="square" tIns="1823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B400"/>
              </a:buClr>
              <a:buSzPts val="4000"/>
              <a:buFont typeface="Jost Medium"/>
              <a:buNone/>
            </a:pPr>
            <a:r>
              <a:rPr b="1" lang="ru-RU" sz="1200">
                <a:solidFill>
                  <a:srgbClr val="59B5CB"/>
                </a:solidFill>
                <a:latin typeface="Arial"/>
                <a:ea typeface="Arial"/>
                <a:cs typeface="Arial"/>
                <a:sym typeface="Arial"/>
              </a:rPr>
              <a:t>Визуальная новелла </a:t>
            </a:r>
            <a:r>
              <a:rPr lang="ru-RU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 космическую экспедицию медведей-подростков с планеты Берлога. </a:t>
            </a:r>
            <a:endParaRPr sz="3200">
              <a:solidFill>
                <a:srgbClr val="FFFFFF"/>
              </a:solidFill>
              <a:latin typeface="Jost Light"/>
              <a:ea typeface="Jost Light"/>
              <a:cs typeface="Jost Light"/>
              <a:sym typeface="Jost Light"/>
            </a:endParaRPr>
          </a:p>
        </p:txBody>
      </p:sp>
      <p:pic>
        <p:nvPicPr>
          <p:cNvPr id="351" name="Google Shape;351;g3930a792e3f_0_569"/>
          <p:cNvPicPr preferRelativeResize="0"/>
          <p:nvPr/>
        </p:nvPicPr>
        <p:blipFill rotWithShape="1">
          <a:blip r:embed="rId5">
            <a:alphaModFix/>
          </a:blip>
          <a:srcRect b="16429" l="0" r="0" t="0"/>
          <a:stretch/>
        </p:blipFill>
        <p:spPr>
          <a:xfrm>
            <a:off x="8593508" y="3893345"/>
            <a:ext cx="3011915" cy="1688701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1229" l="0" r="0" t="0"/>
            </a:stretch>
          </a:blipFill>
          <a:ln>
            <a:noFill/>
          </a:ln>
        </p:spPr>
      </p:pic>
      <p:sp>
        <p:nvSpPr>
          <p:cNvPr id="352" name="Google Shape;352;g3930a792e3f_0_569"/>
          <p:cNvSpPr/>
          <p:nvPr/>
        </p:nvSpPr>
        <p:spPr>
          <a:xfrm>
            <a:off x="8582048" y="5184312"/>
            <a:ext cx="3021900" cy="397500"/>
          </a:xfrm>
          <a:prstGeom prst="rect">
            <a:avLst/>
          </a:prstGeom>
          <a:gradFill>
            <a:gsLst>
              <a:gs pos="0">
                <a:srgbClr val="27656E"/>
              </a:gs>
              <a:gs pos="30000">
                <a:srgbClr val="2E7983">
                  <a:alpha val="67450"/>
                </a:srgbClr>
              </a:gs>
              <a:gs pos="58999">
                <a:srgbClr val="31808B">
                  <a:alpha val="54509"/>
                </a:srgbClr>
              </a:gs>
              <a:gs pos="83000">
                <a:srgbClr val="286971">
                  <a:alpha val="51372"/>
                </a:srgbClr>
              </a:gs>
              <a:gs pos="100000">
                <a:srgbClr val="1D4D53">
                  <a:alpha val="61568"/>
                </a:srgbClr>
              </a:gs>
            </a:gsLst>
            <a:lin ang="18900044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g3930a792e3f_0_569"/>
          <p:cNvSpPr/>
          <p:nvPr/>
        </p:nvSpPr>
        <p:spPr>
          <a:xfrm>
            <a:off x="8803336" y="5234609"/>
            <a:ext cx="3090600" cy="30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400">
                <a:solidFill>
                  <a:srgbClr val="A8D08C"/>
                </a:solidFill>
                <a:latin typeface="Jost Black"/>
                <a:ea typeface="Jost Black"/>
                <a:cs typeface="Jost Black"/>
                <a:sym typeface="Jost Black"/>
              </a:rPr>
              <a:t>Журнал капитана Тундры</a:t>
            </a:r>
            <a:endParaRPr/>
          </a:p>
        </p:txBody>
      </p:sp>
      <p:sp>
        <p:nvSpPr>
          <p:cNvPr id="354" name="Google Shape;354;g3930a792e3f_0_569"/>
          <p:cNvSpPr txBox="1"/>
          <p:nvPr/>
        </p:nvSpPr>
        <p:spPr>
          <a:xfrm>
            <a:off x="2804081" y="1393161"/>
            <a:ext cx="2523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buSzPts val="3200"/>
              <a:buFont typeface="Arial"/>
              <a:buNone/>
            </a:pPr>
            <a:r>
              <a:rPr b="1" lang="ru-RU"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rPr>
              <a:t>640 000+</a:t>
            </a:r>
            <a:endParaRPr sz="1600">
              <a:solidFill>
                <a:srgbClr val="00808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g3930a792e3f_0_569"/>
          <p:cNvSpPr txBox="1"/>
          <p:nvPr/>
        </p:nvSpPr>
        <p:spPr>
          <a:xfrm>
            <a:off x="2818314" y="1896629"/>
            <a:ext cx="2392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игроков всего, </a:t>
            </a:r>
            <a:b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т.ч. онлайн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6" name="Google Shape;356;g3930a792e3f_0_569"/>
          <p:cNvPicPr preferRelativeResize="0"/>
          <p:nvPr/>
        </p:nvPicPr>
        <p:blipFill rotWithShape="1">
          <a:blip r:embed="rId7">
            <a:alphaModFix/>
          </a:blip>
          <a:srcRect b="7535" l="0" r="0" t="0"/>
          <a:stretch/>
        </p:blipFill>
        <p:spPr>
          <a:xfrm>
            <a:off x="8581196" y="1106681"/>
            <a:ext cx="2998954" cy="1559852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g3930a792e3f_0_569"/>
          <p:cNvSpPr/>
          <p:nvPr/>
        </p:nvSpPr>
        <p:spPr>
          <a:xfrm>
            <a:off x="9376747" y="2264774"/>
            <a:ext cx="2203500" cy="407400"/>
          </a:xfrm>
          <a:prstGeom prst="rect">
            <a:avLst/>
          </a:prstGeom>
          <a:gradFill>
            <a:gsLst>
              <a:gs pos="0">
                <a:srgbClr val="27656E"/>
              </a:gs>
              <a:gs pos="30000">
                <a:srgbClr val="2E7983">
                  <a:alpha val="67450"/>
                </a:srgbClr>
              </a:gs>
              <a:gs pos="58999">
                <a:srgbClr val="31808B">
                  <a:alpha val="54509"/>
                </a:srgbClr>
              </a:gs>
              <a:gs pos="83000">
                <a:srgbClr val="286971">
                  <a:alpha val="51372"/>
                </a:srgbClr>
              </a:gs>
              <a:gs pos="100000">
                <a:srgbClr val="1D4D53">
                  <a:alpha val="61568"/>
                </a:srgbClr>
              </a:gs>
            </a:gsLst>
            <a:lin ang="18900044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g3930a792e3f_0_569"/>
          <p:cNvSpPr/>
          <p:nvPr/>
        </p:nvSpPr>
        <p:spPr>
          <a:xfrm>
            <a:off x="9651880" y="2331381"/>
            <a:ext cx="2312700" cy="30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400">
                <a:solidFill>
                  <a:srgbClr val="A8D08C"/>
                </a:solidFill>
                <a:latin typeface="Jost Black"/>
                <a:ea typeface="Jost Black"/>
                <a:cs typeface="Jost Black"/>
                <a:sym typeface="Jost Black"/>
              </a:rPr>
              <a:t>Академия дронов</a:t>
            </a:r>
            <a:endParaRPr sz="1400">
              <a:solidFill>
                <a:srgbClr val="E8F4F6"/>
              </a:solidFill>
              <a:latin typeface="Jost Light"/>
              <a:ea typeface="Jost Light"/>
              <a:cs typeface="Jost Light"/>
              <a:sym typeface="Jost Light"/>
            </a:endParaRPr>
          </a:p>
        </p:txBody>
      </p:sp>
      <p:sp>
        <p:nvSpPr>
          <p:cNvPr id="359" name="Google Shape;359;g3930a792e3f_0_569"/>
          <p:cNvSpPr txBox="1"/>
          <p:nvPr/>
        </p:nvSpPr>
        <p:spPr>
          <a:xfrm>
            <a:off x="9588560" y="2697427"/>
            <a:ext cx="20283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200">
                <a:solidFill>
                  <a:srgbClr val="59B5CB"/>
                </a:solidFill>
                <a:latin typeface="Arial"/>
                <a:ea typeface="Arial"/>
                <a:cs typeface="Arial"/>
                <a:sym typeface="Arial"/>
              </a:rPr>
              <a:t>Бесплатный российский симулятор </a:t>
            </a:r>
            <a:r>
              <a:rPr lang="ru-RU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управления дроном  с реалистичной физикой полета, механикой повреждений.</a:t>
            </a:r>
            <a:endParaRPr/>
          </a:p>
        </p:txBody>
      </p:sp>
      <p:sp>
        <p:nvSpPr>
          <p:cNvPr id="360" name="Google Shape;360;g3930a792e3f_0_569"/>
          <p:cNvSpPr txBox="1"/>
          <p:nvPr/>
        </p:nvSpPr>
        <p:spPr>
          <a:xfrm>
            <a:off x="2804081" y="2639116"/>
            <a:ext cx="1890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2E7F92"/>
              </a:buClr>
              <a:buSzPts val="2800"/>
              <a:buFont typeface="Arial"/>
              <a:buNone/>
            </a:pPr>
            <a:r>
              <a:rPr b="1" lang="ru-RU" sz="2800">
                <a:solidFill>
                  <a:srgbClr val="2E7F92"/>
                </a:solidFill>
                <a:latin typeface="Arial"/>
                <a:ea typeface="Arial"/>
                <a:cs typeface="Arial"/>
                <a:sym typeface="Arial"/>
              </a:rPr>
              <a:t>20 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g3930a792e3f_0_569"/>
          <p:cNvSpPr txBox="1"/>
          <p:nvPr/>
        </p:nvSpPr>
        <p:spPr>
          <a:xfrm>
            <a:off x="2804082" y="3058315"/>
            <a:ext cx="1890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ru-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инди-игр молодых команд в акселерации 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g3930a792e3f_0_569"/>
          <p:cNvSpPr txBox="1"/>
          <p:nvPr/>
        </p:nvSpPr>
        <p:spPr>
          <a:xfrm>
            <a:off x="2820208" y="5501468"/>
            <a:ext cx="21153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участников выставок </a:t>
            </a:r>
            <a:br>
              <a:rPr lang="ru-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 фестивалей, в т.ч. «Дотянуться до неба» </a:t>
            </a:r>
            <a:br>
              <a:rPr lang="ru-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 18 регионах</a:t>
            </a:r>
            <a:endParaRPr/>
          </a:p>
        </p:txBody>
      </p:sp>
      <p:sp>
        <p:nvSpPr>
          <p:cNvPr id="363" name="Google Shape;363;g3930a792e3f_0_569"/>
          <p:cNvSpPr txBox="1"/>
          <p:nvPr/>
        </p:nvSpPr>
        <p:spPr>
          <a:xfrm>
            <a:off x="2820815" y="5098974"/>
            <a:ext cx="15858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rgbClr val="ADDAE5"/>
              </a:buClr>
              <a:buSzPts val="2800"/>
              <a:buFont typeface="Calibri"/>
              <a:buNone/>
            </a:pPr>
            <a:r>
              <a:rPr b="1" lang="ru-RU" sz="2800">
                <a:solidFill>
                  <a:srgbClr val="ADDAE5"/>
                </a:solidFill>
                <a:latin typeface="Calibri"/>
                <a:ea typeface="Calibri"/>
                <a:cs typeface="Calibri"/>
                <a:sym typeface="Calibri"/>
              </a:rPr>
              <a:t>500 000+</a:t>
            </a:r>
            <a:endParaRPr b="1" sz="2800">
              <a:solidFill>
                <a:srgbClr val="ADDAE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QR-код" id="364" name="Google Shape;364;g3930a792e3f_0_56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593508" y="2740406"/>
            <a:ext cx="927884" cy="927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QR-код" id="365" name="Google Shape;365;g3930a792e3f_0_56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579535" y="5665305"/>
            <a:ext cx="886428" cy="8864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QR-код" id="366" name="Google Shape;366;g3930a792e3f_0_56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116295" y="2744182"/>
            <a:ext cx="924111" cy="92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g3930a792e3f_0_56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134525" y="3904795"/>
            <a:ext cx="2981386" cy="1677029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g3930a792e3f_0_569"/>
          <p:cNvSpPr/>
          <p:nvPr/>
        </p:nvSpPr>
        <p:spPr>
          <a:xfrm>
            <a:off x="5127381" y="5184311"/>
            <a:ext cx="2986500" cy="397500"/>
          </a:xfrm>
          <a:prstGeom prst="rect">
            <a:avLst/>
          </a:prstGeom>
          <a:gradFill>
            <a:gsLst>
              <a:gs pos="0">
                <a:srgbClr val="27656E"/>
              </a:gs>
              <a:gs pos="30000">
                <a:srgbClr val="2E7983">
                  <a:alpha val="67450"/>
                </a:srgbClr>
              </a:gs>
              <a:gs pos="58999">
                <a:srgbClr val="31808B">
                  <a:alpha val="54509"/>
                </a:srgbClr>
              </a:gs>
              <a:gs pos="83000">
                <a:srgbClr val="286971">
                  <a:alpha val="51372"/>
                </a:srgbClr>
              </a:gs>
              <a:gs pos="100000">
                <a:srgbClr val="1D4D53">
                  <a:alpha val="61568"/>
                </a:srgbClr>
              </a:gs>
            </a:gsLst>
            <a:lin ang="18900044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g3930a792e3f_0_569"/>
          <p:cNvSpPr/>
          <p:nvPr/>
        </p:nvSpPr>
        <p:spPr>
          <a:xfrm>
            <a:off x="5349472" y="5234608"/>
            <a:ext cx="2764500" cy="30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400">
                <a:solidFill>
                  <a:srgbClr val="A8D08C"/>
                </a:solidFill>
                <a:latin typeface="Jost Black"/>
                <a:ea typeface="Jost Black"/>
                <a:cs typeface="Jost Black"/>
                <a:sym typeface="Jost Black"/>
              </a:rPr>
              <a:t>Мини-игры Берлоги</a:t>
            </a:r>
            <a:endParaRPr/>
          </a:p>
        </p:txBody>
      </p:sp>
      <p:pic>
        <p:nvPicPr>
          <p:cNvPr descr="QR-код" id="370" name="Google Shape;370;g3930a792e3f_0_56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133497" y="5665305"/>
            <a:ext cx="886428" cy="886428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g3930a792e3f_0_569"/>
          <p:cNvSpPr txBox="1"/>
          <p:nvPr/>
        </p:nvSpPr>
        <p:spPr>
          <a:xfrm>
            <a:off x="6072285" y="5621625"/>
            <a:ext cx="20418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200">
                <a:solidFill>
                  <a:srgbClr val="59B5CB"/>
                </a:solidFill>
                <a:latin typeface="Arial"/>
                <a:ea typeface="Arial"/>
                <a:cs typeface="Arial"/>
                <a:sym typeface="Arial"/>
              </a:rPr>
              <a:t>Мини-игры от молодых команд </a:t>
            </a:r>
            <a:r>
              <a:rPr lang="ru-RU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по итогам финалов НТО, программы «Код для всех», конкурсов с VK Play </a:t>
            </a:r>
            <a:br>
              <a:rPr lang="ru-RU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 «Начни игру», GameDev-мероприятий</a:t>
            </a:r>
            <a:endParaRPr/>
          </a:p>
        </p:txBody>
      </p:sp>
      <p:sp>
        <p:nvSpPr>
          <p:cNvPr id="372" name="Google Shape;372;g3930a792e3f_0_569"/>
          <p:cNvSpPr/>
          <p:nvPr/>
        </p:nvSpPr>
        <p:spPr>
          <a:xfrm>
            <a:off x="11352362" y="6288480"/>
            <a:ext cx="851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0000" lIns="120000" spcFirstLastPara="1" rIns="120000" wrap="square" tIns="60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9309934a74_0_42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8" name="Google Shape;378;g39309934a74_0_42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g39309934a74_0_42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НТО для 8-11 классов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80" name="Google Shape;380;g39309934a74_0_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g39309934a74_0_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54838"/>
            <a:ext cx="8438279" cy="555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g39309934a74_0_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92375" y="2294350"/>
            <a:ext cx="3312950" cy="287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39309934a74_0_35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8" name="Google Shape;388;g39309934a74_0_35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g39309934a74_0_35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НТО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90" name="Google Shape;390;g39309934a74_0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g39309934a74_0_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54850"/>
            <a:ext cx="11058551" cy="5703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9309934a74_0_28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7" name="Google Shape;397;g39309934a74_0_28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g39309934a74_0_28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Профили НТО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99" name="Google Shape;399;g39309934a74_0_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g39309934a74_0_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54851"/>
            <a:ext cx="12165268" cy="5577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39309934a74_0_21"/>
          <p:cNvSpPr txBox="1"/>
          <p:nvPr>
            <p:ph idx="12" type="sldNum"/>
          </p:nvPr>
        </p:nvSpPr>
        <p:spPr>
          <a:xfrm>
            <a:off x="10053189" y="6458900"/>
            <a:ext cx="43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6" name="Google Shape;406;g39309934a74_0_21"/>
          <p:cNvSpPr/>
          <p:nvPr/>
        </p:nvSpPr>
        <p:spPr>
          <a:xfrm>
            <a:off x="0" y="2"/>
            <a:ext cx="12213241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g39309934a74_0_21"/>
          <p:cNvSpPr txBox="1"/>
          <p:nvPr/>
        </p:nvSpPr>
        <p:spPr>
          <a:xfrm>
            <a:off x="170424" y="80725"/>
            <a:ext cx="9916200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Система подготовки</a:t>
            </a:r>
            <a:endParaRPr b="1" i="0" sz="2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08" name="Google Shape;408;g39309934a74_0_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g39309934a74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54838"/>
            <a:ext cx="11887200" cy="4898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2026-01-21T07:22:59Z</dcterms:created>
  <dc:creator>Безуевская Валерия Александровна</dc:creator>
</cp:coreProperties>
</file>